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theme/theme5.xml" ContentType="application/vnd.openxmlformats-officedocument.them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ableStyles.xml" ContentType="application/vnd.openxmlformats-officedocument.presentationml.tableStyles+xml"/>
  <Override PartName="/ppt/slides/slide147.xml" ContentType="application/vnd.openxmlformats-officedocument.presentationml.slide+xml"/>
  <Override PartName="/ppt/slides/slide99.xml" ContentType="application/vnd.openxmlformats-officedocument.presentationml.slide+xml"/>
  <Override PartName="/ppt/slides/slide136.xml" ContentType="application/vnd.openxmlformats-officedocument.presentationml.slide+xml"/>
  <Override PartName="/ppt/diagrams/layout1.xml" ContentType="application/vnd.openxmlformats-officedocument.drawingml.diagram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Layouts/slideLayout29.xml" ContentType="application/vnd.openxmlformats-officedocument.presentationml.slideLayout+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18.xml" ContentType="application/vnd.openxmlformats-officedocument.presentationml.slideLayout+xml"/>
  <Override PartName="/ppt/slideLayouts/slideLayout3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Default Extension="wdp" ContentType="image/vnd.ms-photo"/>
  <Override PartName="/ppt/slides/slide119.xml" ContentType="application/vnd.openxmlformats-officedocument.presentationml.slide+xml"/>
  <Override PartName="/ppt/slides/slide148.xml" ContentType="application/vnd.openxmlformats-officedocument.presentationml.slide+xml"/>
  <Default Extension="vml" ContentType="application/vnd.openxmlformats-officedocument.vmlDrawing"/>
  <Override PartName="/ppt/slideLayouts/slideLayout10.xml" ContentType="application/vnd.openxmlformats-officedocument.presentationml.slideLayout+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Masters/slideMaster5.xml" ContentType="application/vnd.openxmlformats-officedocument.presentationml.slideMaster+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s/slide138.xml" ContentType="application/vnd.openxmlformats-officedocument.presentationml.slide+xml"/>
  <Override PartName="/ppt/slideMasters/slideMaster6.xml" ContentType="application/vnd.openxmlformats-officedocument.presentationml.slideMaster+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theme/theme8.xml" ContentType="application/vnd.openxmlformats-officedocument.them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theme/theme4.xml" ContentType="application/vnd.openxmlformats-officedocument.them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s/slide139.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diagrams/data1.xml" ContentType="application/vnd.openxmlformats-officedocument.drawingml.diagramData+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Layouts/slideLayout39.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s/slide129.xml" ContentType="application/vnd.openxmlformats-officedocument.presentationml.slide+xml"/>
  <Override PartName="/ppt/slides/slide118.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 id="2147483676" r:id="rId3"/>
    <p:sldMasterId id="2147483684" r:id="rId4"/>
    <p:sldMasterId id="2147483692" r:id="rId5"/>
    <p:sldMasterId id="2147483700" r:id="rId6"/>
  </p:sldMasterIdLst>
  <p:notesMasterIdLst>
    <p:notesMasterId r:id="rId161"/>
  </p:notesMasterIdLst>
  <p:handoutMasterIdLst>
    <p:handoutMasterId r:id="rId162"/>
  </p:handoutMasterIdLst>
  <p:sldIdLst>
    <p:sldId id="403" r:id="rId7"/>
    <p:sldId id="402" r:id="rId8"/>
    <p:sldId id="779" r:id="rId9"/>
    <p:sldId id="770" r:id="rId10"/>
    <p:sldId id="772" r:id="rId11"/>
    <p:sldId id="773" r:id="rId12"/>
    <p:sldId id="774" r:id="rId13"/>
    <p:sldId id="778" r:id="rId14"/>
    <p:sldId id="777" r:id="rId15"/>
    <p:sldId id="781" r:id="rId16"/>
    <p:sldId id="776" r:id="rId17"/>
    <p:sldId id="670" r:id="rId18"/>
    <p:sldId id="515" r:id="rId19"/>
    <p:sldId id="400" r:id="rId20"/>
    <p:sldId id="399" r:id="rId21"/>
    <p:sldId id="672" r:id="rId22"/>
    <p:sldId id="486" r:id="rId23"/>
    <p:sldId id="412" r:id="rId24"/>
    <p:sldId id="413" r:id="rId25"/>
    <p:sldId id="414" r:id="rId26"/>
    <p:sldId id="418" r:id="rId27"/>
    <p:sldId id="394" r:id="rId28"/>
    <p:sldId id="739" r:id="rId29"/>
    <p:sldId id="487" r:id="rId30"/>
    <p:sldId id="420" r:id="rId31"/>
    <p:sldId id="421" r:id="rId32"/>
    <p:sldId id="422" r:id="rId33"/>
    <p:sldId id="423" r:id="rId34"/>
    <p:sldId id="424" r:id="rId35"/>
    <p:sldId id="425" r:id="rId36"/>
    <p:sldId id="426" r:id="rId37"/>
    <p:sldId id="427" r:id="rId38"/>
    <p:sldId id="428" r:id="rId39"/>
    <p:sldId id="429" r:id="rId40"/>
    <p:sldId id="430" r:id="rId41"/>
    <p:sldId id="431" r:id="rId42"/>
    <p:sldId id="432" r:id="rId43"/>
    <p:sldId id="433" r:id="rId44"/>
    <p:sldId id="434" r:id="rId45"/>
    <p:sldId id="435" r:id="rId46"/>
    <p:sldId id="436" r:id="rId47"/>
    <p:sldId id="437" r:id="rId48"/>
    <p:sldId id="438" r:id="rId49"/>
    <p:sldId id="440" r:id="rId50"/>
    <p:sldId id="673" r:id="rId51"/>
    <p:sldId id="674" r:id="rId52"/>
    <p:sldId id="675" r:id="rId53"/>
    <p:sldId id="678" r:id="rId54"/>
    <p:sldId id="679" r:id="rId55"/>
    <p:sldId id="682" r:id="rId56"/>
    <p:sldId id="681" r:id="rId57"/>
    <p:sldId id="694" r:id="rId58"/>
    <p:sldId id="695" r:id="rId59"/>
    <p:sldId id="696" r:id="rId60"/>
    <p:sldId id="780" r:id="rId61"/>
    <p:sldId id="684" r:id="rId62"/>
    <p:sldId id="685" r:id="rId63"/>
    <p:sldId id="686" r:id="rId64"/>
    <p:sldId id="687" r:id="rId65"/>
    <p:sldId id="688" r:id="rId66"/>
    <p:sldId id="690" r:id="rId67"/>
    <p:sldId id="689" r:id="rId68"/>
    <p:sldId id="691" r:id="rId69"/>
    <p:sldId id="692" r:id="rId70"/>
    <p:sldId id="693" r:id="rId71"/>
    <p:sldId id="771" r:id="rId72"/>
    <p:sldId id="699" r:id="rId73"/>
    <p:sldId id="700" r:id="rId74"/>
    <p:sldId id="748" r:id="rId75"/>
    <p:sldId id="749" r:id="rId76"/>
    <p:sldId id="752" r:id="rId77"/>
    <p:sldId id="768" r:id="rId78"/>
    <p:sldId id="753" r:id="rId79"/>
    <p:sldId id="754" r:id="rId80"/>
    <p:sldId id="756" r:id="rId81"/>
    <p:sldId id="757" r:id="rId82"/>
    <p:sldId id="758" r:id="rId83"/>
    <p:sldId id="759" r:id="rId84"/>
    <p:sldId id="761" r:id="rId85"/>
    <p:sldId id="762" r:id="rId86"/>
    <p:sldId id="763" r:id="rId87"/>
    <p:sldId id="764" r:id="rId88"/>
    <p:sldId id="766" r:id="rId89"/>
    <p:sldId id="767" r:id="rId90"/>
    <p:sldId id="620" r:id="rId91"/>
    <p:sldId id="621" r:id="rId92"/>
    <p:sldId id="622" r:id="rId93"/>
    <p:sldId id="623" r:id="rId94"/>
    <p:sldId id="624" r:id="rId95"/>
    <p:sldId id="625" r:id="rId96"/>
    <p:sldId id="626" r:id="rId97"/>
    <p:sldId id="627" r:id="rId98"/>
    <p:sldId id="628" r:id="rId99"/>
    <p:sldId id="629" r:id="rId100"/>
    <p:sldId id="630" r:id="rId101"/>
    <p:sldId id="631" r:id="rId102"/>
    <p:sldId id="632" r:id="rId103"/>
    <p:sldId id="740" r:id="rId104"/>
    <p:sldId id="618" r:id="rId105"/>
    <p:sldId id="617" r:id="rId106"/>
    <p:sldId id="619" r:id="rId107"/>
    <p:sldId id="738" r:id="rId108"/>
    <p:sldId id="516" r:id="rId109"/>
    <p:sldId id="518" r:id="rId110"/>
    <p:sldId id="642" r:id="rId111"/>
    <p:sldId id="643" r:id="rId112"/>
    <p:sldId id="644" r:id="rId113"/>
    <p:sldId id="645" r:id="rId114"/>
    <p:sldId id="560" r:id="rId115"/>
    <p:sldId id="561" r:id="rId116"/>
    <p:sldId id="562" r:id="rId117"/>
    <p:sldId id="563" r:id="rId118"/>
    <p:sldId id="564" r:id="rId119"/>
    <p:sldId id="565" r:id="rId120"/>
    <p:sldId id="633" r:id="rId121"/>
    <p:sldId id="634" r:id="rId122"/>
    <p:sldId id="635" r:id="rId123"/>
    <p:sldId id="636" r:id="rId124"/>
    <p:sldId id="637" r:id="rId125"/>
    <p:sldId id="638" r:id="rId126"/>
    <p:sldId id="639" r:id="rId127"/>
    <p:sldId id="640" r:id="rId128"/>
    <p:sldId id="783" r:id="rId129"/>
    <p:sldId id="713" r:id="rId130"/>
    <p:sldId id="784" r:id="rId131"/>
    <p:sldId id="262" r:id="rId132"/>
    <p:sldId id="264" r:id="rId133"/>
    <p:sldId id="263" r:id="rId134"/>
    <p:sldId id="702" r:id="rId135"/>
    <p:sldId id="703" r:id="rId136"/>
    <p:sldId id="704" r:id="rId137"/>
    <p:sldId id="705" r:id="rId138"/>
    <p:sldId id="706" r:id="rId139"/>
    <p:sldId id="707" r:id="rId140"/>
    <p:sldId id="708" r:id="rId141"/>
    <p:sldId id="709" r:id="rId142"/>
    <p:sldId id="786" r:id="rId143"/>
    <p:sldId id="789" r:id="rId144"/>
    <p:sldId id="788" r:id="rId145"/>
    <p:sldId id="787" r:id="rId146"/>
    <p:sldId id="710" r:id="rId147"/>
    <p:sldId id="711" r:id="rId148"/>
    <p:sldId id="513" r:id="rId149"/>
    <p:sldId id="506" r:id="rId150"/>
    <p:sldId id="507" r:id="rId151"/>
    <p:sldId id="508" r:id="rId152"/>
    <p:sldId id="509" r:id="rId153"/>
    <p:sldId id="510" r:id="rId154"/>
    <p:sldId id="511" r:id="rId155"/>
    <p:sldId id="785" r:id="rId156"/>
    <p:sldId id="483" r:id="rId157"/>
    <p:sldId id="671" r:id="rId158"/>
    <p:sldId id="712" r:id="rId159"/>
    <p:sldId id="741" r:id="rId160"/>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80"/>
    <a:srgbClr val="0066CC"/>
    <a:srgbClr val="0033CC"/>
    <a:srgbClr val="84C9F4"/>
    <a:srgbClr val="00CC00"/>
    <a:srgbClr val="CCCC00"/>
    <a:srgbClr val="00CC66"/>
    <a:srgbClr val="FF0066"/>
    <a:srgbClr val="FFCC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04" autoAdjust="0"/>
    <p:restoredTop sz="94660" autoAdjust="0"/>
  </p:normalViewPr>
  <p:slideViewPr>
    <p:cSldViewPr>
      <p:cViewPr>
        <p:scale>
          <a:sx n="125" d="100"/>
          <a:sy n="125" d="100"/>
        </p:scale>
        <p:origin x="-72" y="61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2677"/>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117" Type="http://schemas.openxmlformats.org/officeDocument/2006/relationships/slide" Target="slides/slide111.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84" Type="http://schemas.openxmlformats.org/officeDocument/2006/relationships/slide" Target="slides/slide78.xml"/><Relationship Id="rId89" Type="http://schemas.openxmlformats.org/officeDocument/2006/relationships/slide" Target="slides/slide83.xml"/><Relationship Id="rId112" Type="http://schemas.openxmlformats.org/officeDocument/2006/relationships/slide" Target="slides/slide106.xml"/><Relationship Id="rId133" Type="http://schemas.openxmlformats.org/officeDocument/2006/relationships/slide" Target="slides/slide127.xml"/><Relationship Id="rId138" Type="http://schemas.openxmlformats.org/officeDocument/2006/relationships/slide" Target="slides/slide132.xml"/><Relationship Id="rId154" Type="http://schemas.openxmlformats.org/officeDocument/2006/relationships/slide" Target="slides/slide148.xml"/><Relationship Id="rId159" Type="http://schemas.openxmlformats.org/officeDocument/2006/relationships/slide" Target="slides/slide153.xml"/><Relationship Id="rId16" Type="http://schemas.openxmlformats.org/officeDocument/2006/relationships/slide" Target="slides/slide10.xml"/><Relationship Id="rId107" Type="http://schemas.openxmlformats.org/officeDocument/2006/relationships/slide" Target="slides/slide101.xml"/><Relationship Id="rId11" Type="http://schemas.openxmlformats.org/officeDocument/2006/relationships/slide" Target="slides/slide5.xml"/><Relationship Id="rId32" Type="http://schemas.openxmlformats.org/officeDocument/2006/relationships/slide" Target="slides/slide26.xml"/><Relationship Id="rId37" Type="http://schemas.openxmlformats.org/officeDocument/2006/relationships/slide" Target="slides/slide31.xml"/><Relationship Id="rId53" Type="http://schemas.openxmlformats.org/officeDocument/2006/relationships/slide" Target="slides/slide47.xml"/><Relationship Id="rId58" Type="http://schemas.openxmlformats.org/officeDocument/2006/relationships/slide" Target="slides/slide52.xml"/><Relationship Id="rId74" Type="http://schemas.openxmlformats.org/officeDocument/2006/relationships/slide" Target="slides/slide68.xml"/><Relationship Id="rId79" Type="http://schemas.openxmlformats.org/officeDocument/2006/relationships/slide" Target="slides/slide73.xml"/><Relationship Id="rId102" Type="http://schemas.openxmlformats.org/officeDocument/2006/relationships/slide" Target="slides/slide96.xml"/><Relationship Id="rId123" Type="http://schemas.openxmlformats.org/officeDocument/2006/relationships/slide" Target="slides/slide117.xml"/><Relationship Id="rId128" Type="http://schemas.openxmlformats.org/officeDocument/2006/relationships/slide" Target="slides/slide122.xml"/><Relationship Id="rId144" Type="http://schemas.openxmlformats.org/officeDocument/2006/relationships/slide" Target="slides/slide138.xml"/><Relationship Id="rId149" Type="http://schemas.openxmlformats.org/officeDocument/2006/relationships/slide" Target="slides/slide143.xml"/><Relationship Id="rId5" Type="http://schemas.openxmlformats.org/officeDocument/2006/relationships/slideMaster" Target="slideMasters/slideMaster5.xml"/><Relationship Id="rId90" Type="http://schemas.openxmlformats.org/officeDocument/2006/relationships/slide" Target="slides/slide84.xml"/><Relationship Id="rId95" Type="http://schemas.openxmlformats.org/officeDocument/2006/relationships/slide" Target="slides/slide89.xml"/><Relationship Id="rId160" Type="http://schemas.openxmlformats.org/officeDocument/2006/relationships/slide" Target="slides/slide154.xml"/><Relationship Id="rId165" Type="http://schemas.openxmlformats.org/officeDocument/2006/relationships/theme" Target="theme/theme1.xml"/><Relationship Id="rId22" Type="http://schemas.openxmlformats.org/officeDocument/2006/relationships/slide" Target="slides/slide16.xml"/><Relationship Id="rId27" Type="http://schemas.openxmlformats.org/officeDocument/2006/relationships/slide" Target="slides/slide21.xml"/><Relationship Id="rId43" Type="http://schemas.openxmlformats.org/officeDocument/2006/relationships/slide" Target="slides/slide37.xml"/><Relationship Id="rId48" Type="http://schemas.openxmlformats.org/officeDocument/2006/relationships/slide" Target="slides/slide42.xml"/><Relationship Id="rId64" Type="http://schemas.openxmlformats.org/officeDocument/2006/relationships/slide" Target="slides/slide58.xml"/><Relationship Id="rId69" Type="http://schemas.openxmlformats.org/officeDocument/2006/relationships/slide" Target="slides/slide63.xml"/><Relationship Id="rId113" Type="http://schemas.openxmlformats.org/officeDocument/2006/relationships/slide" Target="slides/slide107.xml"/><Relationship Id="rId118" Type="http://schemas.openxmlformats.org/officeDocument/2006/relationships/slide" Target="slides/slide112.xml"/><Relationship Id="rId134" Type="http://schemas.openxmlformats.org/officeDocument/2006/relationships/slide" Target="slides/slide128.xml"/><Relationship Id="rId139" Type="http://schemas.openxmlformats.org/officeDocument/2006/relationships/slide" Target="slides/slide133.xml"/><Relationship Id="rId80" Type="http://schemas.openxmlformats.org/officeDocument/2006/relationships/slide" Target="slides/slide74.xml"/><Relationship Id="rId85" Type="http://schemas.openxmlformats.org/officeDocument/2006/relationships/slide" Target="slides/slide79.xml"/><Relationship Id="rId150" Type="http://schemas.openxmlformats.org/officeDocument/2006/relationships/slide" Target="slides/slide144.xml"/><Relationship Id="rId155" Type="http://schemas.openxmlformats.org/officeDocument/2006/relationships/slide" Target="slides/slide149.xml"/><Relationship Id="rId12" Type="http://schemas.openxmlformats.org/officeDocument/2006/relationships/slide" Target="slides/slide6.xml"/><Relationship Id="rId17" Type="http://schemas.openxmlformats.org/officeDocument/2006/relationships/slide" Target="slides/slide11.xml"/><Relationship Id="rId33" Type="http://schemas.openxmlformats.org/officeDocument/2006/relationships/slide" Target="slides/slide27.xml"/><Relationship Id="rId38" Type="http://schemas.openxmlformats.org/officeDocument/2006/relationships/slide" Target="slides/slide32.xml"/><Relationship Id="rId59" Type="http://schemas.openxmlformats.org/officeDocument/2006/relationships/slide" Target="slides/slide53.xml"/><Relationship Id="rId103" Type="http://schemas.openxmlformats.org/officeDocument/2006/relationships/slide" Target="slides/slide97.xml"/><Relationship Id="rId108" Type="http://schemas.openxmlformats.org/officeDocument/2006/relationships/slide" Target="slides/slide102.xml"/><Relationship Id="rId124" Type="http://schemas.openxmlformats.org/officeDocument/2006/relationships/slide" Target="slides/slide118.xml"/><Relationship Id="rId129" Type="http://schemas.openxmlformats.org/officeDocument/2006/relationships/slide" Target="slides/slide123.xml"/><Relationship Id="rId54" Type="http://schemas.openxmlformats.org/officeDocument/2006/relationships/slide" Target="slides/slide48.xml"/><Relationship Id="rId70" Type="http://schemas.openxmlformats.org/officeDocument/2006/relationships/slide" Target="slides/slide64.xml"/><Relationship Id="rId75" Type="http://schemas.openxmlformats.org/officeDocument/2006/relationships/slide" Target="slides/slide69.xml"/><Relationship Id="rId91" Type="http://schemas.openxmlformats.org/officeDocument/2006/relationships/slide" Target="slides/slide85.xml"/><Relationship Id="rId96" Type="http://schemas.openxmlformats.org/officeDocument/2006/relationships/slide" Target="slides/slide90.xml"/><Relationship Id="rId140" Type="http://schemas.openxmlformats.org/officeDocument/2006/relationships/slide" Target="slides/slide134.xml"/><Relationship Id="rId145" Type="http://schemas.openxmlformats.org/officeDocument/2006/relationships/slide" Target="slides/slide139.xml"/><Relationship Id="rId161" Type="http://schemas.openxmlformats.org/officeDocument/2006/relationships/notesMaster" Target="notesMasters/notesMaster1.xml"/><Relationship Id="rId16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6" Type="http://schemas.openxmlformats.org/officeDocument/2006/relationships/slide" Target="slides/slide100.xml"/><Relationship Id="rId114" Type="http://schemas.openxmlformats.org/officeDocument/2006/relationships/slide" Target="slides/slide108.xml"/><Relationship Id="rId119" Type="http://schemas.openxmlformats.org/officeDocument/2006/relationships/slide" Target="slides/slide113.xml"/><Relationship Id="rId127" Type="http://schemas.openxmlformats.org/officeDocument/2006/relationships/slide" Target="slides/slide12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slide" Target="slides/slide67.xml"/><Relationship Id="rId78" Type="http://schemas.openxmlformats.org/officeDocument/2006/relationships/slide" Target="slides/slide72.xml"/><Relationship Id="rId81" Type="http://schemas.openxmlformats.org/officeDocument/2006/relationships/slide" Target="slides/slide75.xml"/><Relationship Id="rId86" Type="http://schemas.openxmlformats.org/officeDocument/2006/relationships/slide" Target="slides/slide80.xml"/><Relationship Id="rId94" Type="http://schemas.openxmlformats.org/officeDocument/2006/relationships/slide" Target="slides/slide88.xml"/><Relationship Id="rId99" Type="http://schemas.openxmlformats.org/officeDocument/2006/relationships/slide" Target="slides/slide93.xml"/><Relationship Id="rId101" Type="http://schemas.openxmlformats.org/officeDocument/2006/relationships/slide" Target="slides/slide95.xml"/><Relationship Id="rId122" Type="http://schemas.openxmlformats.org/officeDocument/2006/relationships/slide" Target="slides/slide116.xml"/><Relationship Id="rId130" Type="http://schemas.openxmlformats.org/officeDocument/2006/relationships/slide" Target="slides/slide124.xml"/><Relationship Id="rId135" Type="http://schemas.openxmlformats.org/officeDocument/2006/relationships/slide" Target="slides/slide129.xml"/><Relationship Id="rId143" Type="http://schemas.openxmlformats.org/officeDocument/2006/relationships/slide" Target="slides/slide137.xml"/><Relationship Id="rId148" Type="http://schemas.openxmlformats.org/officeDocument/2006/relationships/slide" Target="slides/slide142.xml"/><Relationship Id="rId151" Type="http://schemas.openxmlformats.org/officeDocument/2006/relationships/slide" Target="slides/slide145.xml"/><Relationship Id="rId156" Type="http://schemas.openxmlformats.org/officeDocument/2006/relationships/slide" Target="slides/slide150.xml"/><Relationship Id="rId16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109" Type="http://schemas.openxmlformats.org/officeDocument/2006/relationships/slide" Target="slides/slide10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slide" Target="slides/slide70.xml"/><Relationship Id="rId97" Type="http://schemas.openxmlformats.org/officeDocument/2006/relationships/slide" Target="slides/slide91.xml"/><Relationship Id="rId104" Type="http://schemas.openxmlformats.org/officeDocument/2006/relationships/slide" Target="slides/slide98.xml"/><Relationship Id="rId120" Type="http://schemas.openxmlformats.org/officeDocument/2006/relationships/slide" Target="slides/slide114.xml"/><Relationship Id="rId125" Type="http://schemas.openxmlformats.org/officeDocument/2006/relationships/slide" Target="slides/slide119.xml"/><Relationship Id="rId141" Type="http://schemas.openxmlformats.org/officeDocument/2006/relationships/slide" Target="slides/slide135.xml"/><Relationship Id="rId146" Type="http://schemas.openxmlformats.org/officeDocument/2006/relationships/slide" Target="slides/slide140.xml"/><Relationship Id="rId7" Type="http://schemas.openxmlformats.org/officeDocument/2006/relationships/slide" Target="slides/slide1.xml"/><Relationship Id="rId71" Type="http://schemas.openxmlformats.org/officeDocument/2006/relationships/slide" Target="slides/slide65.xml"/><Relationship Id="rId92" Type="http://schemas.openxmlformats.org/officeDocument/2006/relationships/slide" Target="slides/slide86.xml"/><Relationship Id="rId162" Type="http://schemas.openxmlformats.org/officeDocument/2006/relationships/handoutMaster" Target="handoutMasters/handoutMaster1.xml"/><Relationship Id="rId2" Type="http://schemas.openxmlformats.org/officeDocument/2006/relationships/slideMaster" Target="slideMasters/slideMaster2.xml"/><Relationship Id="rId29" Type="http://schemas.openxmlformats.org/officeDocument/2006/relationships/slide" Target="slides/slide23.xml"/><Relationship Id="rId24" Type="http://schemas.openxmlformats.org/officeDocument/2006/relationships/slide" Target="slides/slide18.xml"/><Relationship Id="rId40" Type="http://schemas.openxmlformats.org/officeDocument/2006/relationships/slide" Target="slides/slide34.xml"/><Relationship Id="rId45" Type="http://schemas.openxmlformats.org/officeDocument/2006/relationships/slide" Target="slides/slide39.xml"/><Relationship Id="rId66" Type="http://schemas.openxmlformats.org/officeDocument/2006/relationships/slide" Target="slides/slide60.xml"/><Relationship Id="rId87" Type="http://schemas.openxmlformats.org/officeDocument/2006/relationships/slide" Target="slides/slide81.xml"/><Relationship Id="rId110" Type="http://schemas.openxmlformats.org/officeDocument/2006/relationships/slide" Target="slides/slide104.xml"/><Relationship Id="rId115" Type="http://schemas.openxmlformats.org/officeDocument/2006/relationships/slide" Target="slides/slide109.xml"/><Relationship Id="rId131" Type="http://schemas.openxmlformats.org/officeDocument/2006/relationships/slide" Target="slides/slide125.xml"/><Relationship Id="rId136" Type="http://schemas.openxmlformats.org/officeDocument/2006/relationships/slide" Target="slides/slide130.xml"/><Relationship Id="rId157" Type="http://schemas.openxmlformats.org/officeDocument/2006/relationships/slide" Target="slides/slide151.xml"/><Relationship Id="rId61" Type="http://schemas.openxmlformats.org/officeDocument/2006/relationships/slide" Target="slides/slide55.xml"/><Relationship Id="rId82" Type="http://schemas.openxmlformats.org/officeDocument/2006/relationships/slide" Target="slides/slide76.xml"/><Relationship Id="rId152" Type="http://schemas.openxmlformats.org/officeDocument/2006/relationships/slide" Target="slides/slide146.xml"/><Relationship Id="rId19" Type="http://schemas.openxmlformats.org/officeDocument/2006/relationships/slide" Target="slides/slide13.xml"/><Relationship Id="rId14" Type="http://schemas.openxmlformats.org/officeDocument/2006/relationships/slide" Target="slides/slide8.xml"/><Relationship Id="rId30" Type="http://schemas.openxmlformats.org/officeDocument/2006/relationships/slide" Target="slides/slide24.xml"/><Relationship Id="rId35" Type="http://schemas.openxmlformats.org/officeDocument/2006/relationships/slide" Target="slides/slide29.xml"/><Relationship Id="rId56" Type="http://schemas.openxmlformats.org/officeDocument/2006/relationships/slide" Target="slides/slide50.xml"/><Relationship Id="rId77" Type="http://schemas.openxmlformats.org/officeDocument/2006/relationships/slide" Target="slides/slide71.xml"/><Relationship Id="rId100" Type="http://schemas.openxmlformats.org/officeDocument/2006/relationships/slide" Target="slides/slide94.xml"/><Relationship Id="rId105" Type="http://schemas.openxmlformats.org/officeDocument/2006/relationships/slide" Target="slides/slide99.xml"/><Relationship Id="rId126" Type="http://schemas.openxmlformats.org/officeDocument/2006/relationships/slide" Target="slides/slide120.xml"/><Relationship Id="rId147" Type="http://schemas.openxmlformats.org/officeDocument/2006/relationships/slide" Target="slides/slide14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93" Type="http://schemas.openxmlformats.org/officeDocument/2006/relationships/slide" Target="slides/slide87.xml"/><Relationship Id="rId98" Type="http://schemas.openxmlformats.org/officeDocument/2006/relationships/slide" Target="slides/slide92.xml"/><Relationship Id="rId121" Type="http://schemas.openxmlformats.org/officeDocument/2006/relationships/slide" Target="slides/slide115.xml"/><Relationship Id="rId142" Type="http://schemas.openxmlformats.org/officeDocument/2006/relationships/slide" Target="slides/slide136.xml"/><Relationship Id="rId163" Type="http://schemas.openxmlformats.org/officeDocument/2006/relationships/presProps" Target="presProps.xml"/><Relationship Id="rId3" Type="http://schemas.openxmlformats.org/officeDocument/2006/relationships/slideMaster" Target="slideMasters/slideMaster3.xml"/><Relationship Id="rId25" Type="http://schemas.openxmlformats.org/officeDocument/2006/relationships/slide" Target="slides/slide19.xml"/><Relationship Id="rId46" Type="http://schemas.openxmlformats.org/officeDocument/2006/relationships/slide" Target="slides/slide40.xml"/><Relationship Id="rId67" Type="http://schemas.openxmlformats.org/officeDocument/2006/relationships/slide" Target="slides/slide61.xml"/><Relationship Id="rId116" Type="http://schemas.openxmlformats.org/officeDocument/2006/relationships/slide" Target="slides/slide110.xml"/><Relationship Id="rId137" Type="http://schemas.openxmlformats.org/officeDocument/2006/relationships/slide" Target="slides/slide131.xml"/><Relationship Id="rId158" Type="http://schemas.openxmlformats.org/officeDocument/2006/relationships/slide" Target="slides/slide152.xml"/><Relationship Id="rId20" Type="http://schemas.openxmlformats.org/officeDocument/2006/relationships/slide" Target="slides/slide14.xml"/><Relationship Id="rId41" Type="http://schemas.openxmlformats.org/officeDocument/2006/relationships/slide" Target="slides/slide35.xml"/><Relationship Id="rId62" Type="http://schemas.openxmlformats.org/officeDocument/2006/relationships/slide" Target="slides/slide56.xml"/><Relationship Id="rId83" Type="http://schemas.openxmlformats.org/officeDocument/2006/relationships/slide" Target="slides/slide77.xml"/><Relationship Id="rId88" Type="http://schemas.openxmlformats.org/officeDocument/2006/relationships/slide" Target="slides/slide82.xml"/><Relationship Id="rId111" Type="http://schemas.openxmlformats.org/officeDocument/2006/relationships/slide" Target="slides/slide105.xml"/><Relationship Id="rId132" Type="http://schemas.openxmlformats.org/officeDocument/2006/relationships/slide" Target="slides/slide126.xml"/><Relationship Id="rId153" Type="http://schemas.openxmlformats.org/officeDocument/2006/relationships/slide" Target="slides/slide14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9D99A4-B906-4BBA-A63E-BF550A9DE44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96C195D-171A-49BD-8DFF-E00013105E86}">
      <dgm:prSet phldrT="[Text]" custT="1"/>
      <dgm:spPr>
        <a:solidFill>
          <a:srgbClr val="000080"/>
        </a:solidFill>
        <a:ln>
          <a:solidFill>
            <a:srgbClr val="0033CC"/>
          </a:solidFill>
        </a:ln>
      </dgm:spPr>
      <dgm:t>
        <a:bodyPr/>
        <a:lstStyle/>
        <a:p>
          <a:r>
            <a:rPr lang="en-US" sz="2800" dirty="0" smtClean="0"/>
            <a:t>Module 1 - Cells and Cell Processes</a:t>
          </a:r>
          <a:endParaRPr lang="en-US" sz="2800" dirty="0"/>
        </a:p>
      </dgm:t>
    </dgm:pt>
    <dgm:pt modelId="{D2F59061-8396-428C-A03D-4D1BCF6E37F6}" type="parTrans" cxnId="{B1DA0982-81C2-4DB2-9C2C-E92CB1E43C02}">
      <dgm:prSet/>
      <dgm:spPr/>
      <dgm:t>
        <a:bodyPr/>
        <a:lstStyle/>
        <a:p>
          <a:endParaRPr lang="en-US"/>
        </a:p>
      </dgm:t>
    </dgm:pt>
    <dgm:pt modelId="{34CA50B7-5564-4B30-A468-021E0822B67F}" type="sibTrans" cxnId="{B1DA0982-81C2-4DB2-9C2C-E92CB1E43C02}">
      <dgm:prSet/>
      <dgm:spPr/>
      <dgm:t>
        <a:bodyPr/>
        <a:lstStyle/>
        <a:p>
          <a:endParaRPr lang="en-US"/>
        </a:p>
      </dgm:t>
    </dgm:pt>
    <dgm:pt modelId="{0F174163-3921-494C-8823-F3B4A5D1A9FE}">
      <dgm:prSet phldrT="[Text]"/>
      <dgm:spPr/>
      <dgm:t>
        <a:bodyPr/>
        <a:lstStyle/>
        <a:p>
          <a:endParaRPr lang="en-US" dirty="0">
            <a:solidFill>
              <a:srgbClr val="FF0000"/>
            </a:solidFill>
          </a:endParaRPr>
        </a:p>
      </dgm:t>
    </dgm:pt>
    <dgm:pt modelId="{D46C3004-84D4-435B-AD8D-396AB5D96F0A}" type="parTrans" cxnId="{DD5158B3-F1AA-4271-A7BC-EBE5FE60B857}">
      <dgm:prSet/>
      <dgm:spPr/>
      <dgm:t>
        <a:bodyPr/>
        <a:lstStyle/>
        <a:p>
          <a:endParaRPr lang="en-US"/>
        </a:p>
      </dgm:t>
    </dgm:pt>
    <dgm:pt modelId="{6BBF03E6-2479-4849-9812-0A8E96421C9F}" type="sibTrans" cxnId="{DD5158B3-F1AA-4271-A7BC-EBE5FE60B857}">
      <dgm:prSet/>
      <dgm:spPr/>
      <dgm:t>
        <a:bodyPr/>
        <a:lstStyle/>
        <a:p>
          <a:endParaRPr lang="en-US"/>
        </a:p>
      </dgm:t>
    </dgm:pt>
    <dgm:pt modelId="{0CF35A42-D9C1-4A20-9E08-0CCC38E51D2C}">
      <dgm:prSet phldrT="[Text]"/>
      <dgm:spPr/>
      <dgm:t>
        <a:bodyPr/>
        <a:lstStyle/>
        <a:p>
          <a:endParaRPr lang="en-US" dirty="0">
            <a:solidFill>
              <a:srgbClr val="FF0000"/>
            </a:solidFill>
          </a:endParaRPr>
        </a:p>
      </dgm:t>
    </dgm:pt>
    <dgm:pt modelId="{1BA188C9-139F-4D5E-B42B-171E9363CE73}" type="parTrans" cxnId="{7F9FB32D-8689-496A-93EB-8CF8132AF098}">
      <dgm:prSet/>
      <dgm:spPr/>
      <dgm:t>
        <a:bodyPr/>
        <a:lstStyle/>
        <a:p>
          <a:endParaRPr lang="en-US"/>
        </a:p>
      </dgm:t>
    </dgm:pt>
    <dgm:pt modelId="{8C2651E0-33C6-46C5-A706-533298E1A19F}" type="sibTrans" cxnId="{7F9FB32D-8689-496A-93EB-8CF8132AF098}">
      <dgm:prSet/>
      <dgm:spPr/>
      <dgm:t>
        <a:bodyPr/>
        <a:lstStyle/>
        <a:p>
          <a:endParaRPr lang="en-US"/>
        </a:p>
      </dgm:t>
    </dgm:pt>
    <dgm:pt modelId="{1F69EBF1-4DFE-4FB9-AA7C-B1655C83CB19}">
      <dgm:prSet phldrT="[Text]" custT="1"/>
      <dgm:spPr>
        <a:solidFill>
          <a:srgbClr val="000080"/>
        </a:solidFill>
        <a:ln>
          <a:solidFill>
            <a:srgbClr val="0033CC"/>
          </a:solidFill>
        </a:ln>
      </dgm:spPr>
      <dgm:t>
        <a:bodyPr/>
        <a:lstStyle/>
        <a:p>
          <a:r>
            <a:rPr lang="en-US" sz="2800" dirty="0" smtClean="0"/>
            <a:t>Module 2 - Continuity and Unity of Life</a:t>
          </a:r>
          <a:endParaRPr lang="en-US" sz="2800" dirty="0"/>
        </a:p>
      </dgm:t>
    </dgm:pt>
    <dgm:pt modelId="{AB61EE8F-5B45-41EE-8A95-FC2DEFF3A29D}" type="sibTrans" cxnId="{E3608B9C-958E-425C-AD0B-5116ADD2231F}">
      <dgm:prSet/>
      <dgm:spPr/>
      <dgm:t>
        <a:bodyPr/>
        <a:lstStyle/>
        <a:p>
          <a:endParaRPr lang="en-US"/>
        </a:p>
      </dgm:t>
    </dgm:pt>
    <dgm:pt modelId="{880CA196-0E44-40AA-B8A4-227432B1E710}" type="parTrans" cxnId="{E3608B9C-958E-425C-AD0B-5116ADD2231F}">
      <dgm:prSet/>
      <dgm:spPr/>
      <dgm:t>
        <a:bodyPr/>
        <a:lstStyle/>
        <a:p>
          <a:endParaRPr lang="en-US"/>
        </a:p>
      </dgm:t>
    </dgm:pt>
    <dgm:pt modelId="{E18AE0A7-2944-45AD-825E-8735085CC693}" type="pres">
      <dgm:prSet presAssocID="{B29D99A4-B906-4BBA-A63E-BF550A9DE44B}" presName="linear" presStyleCnt="0">
        <dgm:presLayoutVars>
          <dgm:animLvl val="lvl"/>
          <dgm:resizeHandles val="exact"/>
        </dgm:presLayoutVars>
      </dgm:prSet>
      <dgm:spPr/>
      <dgm:t>
        <a:bodyPr/>
        <a:lstStyle/>
        <a:p>
          <a:endParaRPr lang="en-US"/>
        </a:p>
      </dgm:t>
    </dgm:pt>
    <dgm:pt modelId="{D1E825B5-3761-466F-9814-12DD05A23FBB}" type="pres">
      <dgm:prSet presAssocID="{B96C195D-171A-49BD-8DFF-E00013105E86}" presName="parentText" presStyleLbl="node1" presStyleIdx="0" presStyleCnt="2" custLinFactNeighborX="-4598" custLinFactNeighborY="-16908">
        <dgm:presLayoutVars>
          <dgm:chMax val="0"/>
          <dgm:bulletEnabled val="1"/>
        </dgm:presLayoutVars>
      </dgm:prSet>
      <dgm:spPr/>
      <dgm:t>
        <a:bodyPr/>
        <a:lstStyle/>
        <a:p>
          <a:endParaRPr lang="en-US"/>
        </a:p>
      </dgm:t>
    </dgm:pt>
    <dgm:pt modelId="{A78D7974-CA1D-4F59-ACB0-372FFAD347EE}" type="pres">
      <dgm:prSet presAssocID="{B96C195D-171A-49BD-8DFF-E00013105E86}" presName="childText" presStyleLbl="revTx" presStyleIdx="0" presStyleCnt="2">
        <dgm:presLayoutVars>
          <dgm:bulletEnabled val="1"/>
        </dgm:presLayoutVars>
      </dgm:prSet>
      <dgm:spPr/>
      <dgm:t>
        <a:bodyPr/>
        <a:lstStyle/>
        <a:p>
          <a:endParaRPr lang="en-US"/>
        </a:p>
      </dgm:t>
    </dgm:pt>
    <dgm:pt modelId="{B09F5768-FE74-4A98-96BD-C3A4B99D473E}" type="pres">
      <dgm:prSet presAssocID="{1F69EBF1-4DFE-4FB9-AA7C-B1655C83CB19}" presName="parentText" presStyleLbl="node1" presStyleIdx="1" presStyleCnt="2">
        <dgm:presLayoutVars>
          <dgm:chMax val="0"/>
          <dgm:bulletEnabled val="1"/>
        </dgm:presLayoutVars>
      </dgm:prSet>
      <dgm:spPr/>
      <dgm:t>
        <a:bodyPr/>
        <a:lstStyle/>
        <a:p>
          <a:endParaRPr lang="en-US"/>
        </a:p>
      </dgm:t>
    </dgm:pt>
    <dgm:pt modelId="{1A8BECAB-3CFD-4854-8927-F92D788F834E}" type="pres">
      <dgm:prSet presAssocID="{1F69EBF1-4DFE-4FB9-AA7C-B1655C83CB19}" presName="childText" presStyleLbl="revTx" presStyleIdx="1" presStyleCnt="2">
        <dgm:presLayoutVars>
          <dgm:bulletEnabled val="1"/>
        </dgm:presLayoutVars>
      </dgm:prSet>
      <dgm:spPr/>
      <dgm:t>
        <a:bodyPr/>
        <a:lstStyle/>
        <a:p>
          <a:endParaRPr lang="en-US"/>
        </a:p>
      </dgm:t>
    </dgm:pt>
  </dgm:ptLst>
  <dgm:cxnLst>
    <dgm:cxn modelId="{906BEC4D-63B0-4D90-8F45-2EE51D0F07D7}" type="presOf" srcId="{B29D99A4-B906-4BBA-A63E-BF550A9DE44B}" destId="{E18AE0A7-2944-45AD-825E-8735085CC693}" srcOrd="0" destOrd="0" presId="urn:microsoft.com/office/officeart/2005/8/layout/vList2"/>
    <dgm:cxn modelId="{F11338D8-E047-4943-B849-B922AF632278}" type="presOf" srcId="{B96C195D-171A-49BD-8DFF-E00013105E86}" destId="{D1E825B5-3761-466F-9814-12DD05A23FBB}" srcOrd="0" destOrd="0" presId="urn:microsoft.com/office/officeart/2005/8/layout/vList2"/>
    <dgm:cxn modelId="{BA374042-EA2E-4FC7-A9CC-29168AFF3B26}" type="presOf" srcId="{0CF35A42-D9C1-4A20-9E08-0CCC38E51D2C}" destId="{1A8BECAB-3CFD-4854-8927-F92D788F834E}" srcOrd="0" destOrd="0" presId="urn:microsoft.com/office/officeart/2005/8/layout/vList2"/>
    <dgm:cxn modelId="{DD5158B3-F1AA-4271-A7BC-EBE5FE60B857}" srcId="{B96C195D-171A-49BD-8DFF-E00013105E86}" destId="{0F174163-3921-494C-8823-F3B4A5D1A9FE}" srcOrd="0" destOrd="0" parTransId="{D46C3004-84D4-435B-AD8D-396AB5D96F0A}" sibTransId="{6BBF03E6-2479-4849-9812-0A8E96421C9F}"/>
    <dgm:cxn modelId="{7F9FB32D-8689-496A-93EB-8CF8132AF098}" srcId="{1F69EBF1-4DFE-4FB9-AA7C-B1655C83CB19}" destId="{0CF35A42-D9C1-4A20-9E08-0CCC38E51D2C}" srcOrd="0" destOrd="0" parTransId="{1BA188C9-139F-4D5E-B42B-171E9363CE73}" sibTransId="{8C2651E0-33C6-46C5-A706-533298E1A19F}"/>
    <dgm:cxn modelId="{F770466F-D1C4-4C47-B75D-A058A6E4939C}" type="presOf" srcId="{0F174163-3921-494C-8823-F3B4A5D1A9FE}" destId="{A78D7974-CA1D-4F59-ACB0-372FFAD347EE}" srcOrd="0" destOrd="0" presId="urn:microsoft.com/office/officeart/2005/8/layout/vList2"/>
    <dgm:cxn modelId="{0F48B25A-128D-49F4-816B-BAC53D5F0FA3}" type="presOf" srcId="{1F69EBF1-4DFE-4FB9-AA7C-B1655C83CB19}" destId="{B09F5768-FE74-4A98-96BD-C3A4B99D473E}" srcOrd="0" destOrd="0" presId="urn:microsoft.com/office/officeart/2005/8/layout/vList2"/>
    <dgm:cxn modelId="{B1DA0982-81C2-4DB2-9C2C-E92CB1E43C02}" srcId="{B29D99A4-B906-4BBA-A63E-BF550A9DE44B}" destId="{B96C195D-171A-49BD-8DFF-E00013105E86}" srcOrd="0" destOrd="0" parTransId="{D2F59061-8396-428C-A03D-4D1BCF6E37F6}" sibTransId="{34CA50B7-5564-4B30-A468-021E0822B67F}"/>
    <dgm:cxn modelId="{E3608B9C-958E-425C-AD0B-5116ADD2231F}" srcId="{B29D99A4-B906-4BBA-A63E-BF550A9DE44B}" destId="{1F69EBF1-4DFE-4FB9-AA7C-B1655C83CB19}" srcOrd="1" destOrd="0" parTransId="{880CA196-0E44-40AA-B8A4-227432B1E710}" sibTransId="{AB61EE8F-5B45-41EE-8A95-FC2DEFF3A29D}"/>
    <dgm:cxn modelId="{B7DBB060-B798-42F8-9B76-E74E08826DD5}" type="presParOf" srcId="{E18AE0A7-2944-45AD-825E-8735085CC693}" destId="{D1E825B5-3761-466F-9814-12DD05A23FBB}" srcOrd="0" destOrd="0" presId="urn:microsoft.com/office/officeart/2005/8/layout/vList2"/>
    <dgm:cxn modelId="{6DCFAC13-014E-4582-A34B-38563C5A14C6}" type="presParOf" srcId="{E18AE0A7-2944-45AD-825E-8735085CC693}" destId="{A78D7974-CA1D-4F59-ACB0-372FFAD347EE}" srcOrd="1" destOrd="0" presId="urn:microsoft.com/office/officeart/2005/8/layout/vList2"/>
    <dgm:cxn modelId="{9D9D87E6-E9AD-45D4-8FA1-1FEDD0115241}" type="presParOf" srcId="{E18AE0A7-2944-45AD-825E-8735085CC693}" destId="{B09F5768-FE74-4A98-96BD-C3A4B99D473E}" srcOrd="2" destOrd="0" presId="urn:microsoft.com/office/officeart/2005/8/layout/vList2"/>
    <dgm:cxn modelId="{08B9BC20-A772-4F39-A415-07C7D681B6C2}" type="presParOf" srcId="{E18AE0A7-2944-45AD-825E-8735085CC693}" destId="{1A8BECAB-3CFD-4854-8927-F92D788F834E}" srcOrd="3"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1" y="0"/>
            <a:ext cx="3037413" cy="4641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lvl1pPr defTabSz="927100" eaLnBrk="0" hangingPunct="0">
              <a:defRPr sz="1200">
                <a:latin typeface="Times New Roman" pitchFamily="18" charset="0"/>
              </a:defRPr>
            </a:lvl1pPr>
          </a:lstStyle>
          <a:p>
            <a:endParaRPr lang="en-US" dirty="0"/>
          </a:p>
        </p:txBody>
      </p:sp>
      <p:sp>
        <p:nvSpPr>
          <p:cNvPr id="14339" name="Rectangle 3"/>
          <p:cNvSpPr>
            <a:spLocks noGrp="1" noChangeArrowheads="1"/>
          </p:cNvSpPr>
          <p:nvPr>
            <p:ph type="dt" sz="quarter" idx="1"/>
          </p:nvPr>
        </p:nvSpPr>
        <p:spPr bwMode="auto">
          <a:xfrm>
            <a:off x="3972988" y="0"/>
            <a:ext cx="3037413" cy="4641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738" tIns="46369" rIns="92738" bIns="46369" numCol="1" anchor="t" anchorCtr="0" compatLnSpc="1">
            <a:prstTxWarp prst="textNoShape">
              <a:avLst/>
            </a:prstTxWarp>
          </a:bodyPr>
          <a:lstStyle>
            <a:lvl1pPr algn="r" defTabSz="927100" eaLnBrk="0" hangingPunct="0">
              <a:defRPr sz="1200">
                <a:latin typeface="Times New Roman" pitchFamily="18" charset="0"/>
              </a:defRPr>
            </a:lvl1pPr>
          </a:lstStyle>
          <a:p>
            <a:endParaRPr lang="en-US" dirty="0"/>
          </a:p>
        </p:txBody>
      </p:sp>
      <p:sp>
        <p:nvSpPr>
          <p:cNvPr id="14340" name="Rectangle 4"/>
          <p:cNvSpPr>
            <a:spLocks noGrp="1" noChangeArrowheads="1"/>
          </p:cNvSpPr>
          <p:nvPr>
            <p:ph type="ftr" sz="quarter" idx="2"/>
          </p:nvPr>
        </p:nvSpPr>
        <p:spPr bwMode="auto">
          <a:xfrm>
            <a:off x="1" y="8832217"/>
            <a:ext cx="3037413" cy="4641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738" tIns="46369" rIns="92738" bIns="46369" numCol="1" anchor="b" anchorCtr="0" compatLnSpc="1">
            <a:prstTxWarp prst="textNoShape">
              <a:avLst/>
            </a:prstTxWarp>
          </a:bodyPr>
          <a:lstStyle>
            <a:lvl1pPr defTabSz="927100" eaLnBrk="0" hangingPunct="0">
              <a:defRPr sz="1200">
                <a:latin typeface="Times New Roman" pitchFamily="18" charset="0"/>
              </a:defRPr>
            </a:lvl1pPr>
          </a:lstStyle>
          <a:p>
            <a:endParaRPr lang="en-US" dirty="0"/>
          </a:p>
        </p:txBody>
      </p:sp>
      <p:sp>
        <p:nvSpPr>
          <p:cNvPr id="14341" name="Rectangle 5"/>
          <p:cNvSpPr>
            <a:spLocks noGrp="1" noChangeArrowheads="1"/>
          </p:cNvSpPr>
          <p:nvPr>
            <p:ph type="sldNum" sz="quarter" idx="3"/>
          </p:nvPr>
        </p:nvSpPr>
        <p:spPr bwMode="auto">
          <a:xfrm>
            <a:off x="3972988" y="8832217"/>
            <a:ext cx="3037413" cy="4641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2738" tIns="46369" rIns="92738" bIns="46369" numCol="1" anchor="b" anchorCtr="0" compatLnSpc="1">
            <a:prstTxWarp prst="textNoShape">
              <a:avLst/>
            </a:prstTxWarp>
          </a:bodyPr>
          <a:lstStyle>
            <a:lvl1pPr algn="r" defTabSz="927100" eaLnBrk="0" hangingPunct="0">
              <a:defRPr sz="1200">
                <a:latin typeface="Times New Roman" pitchFamily="18" charset="0"/>
              </a:defRPr>
            </a:lvl1pPr>
          </a:lstStyle>
          <a:p>
            <a:fld id="{5584DDDE-9318-45A4-A031-8E9CDD64CC06}" type="slidenum">
              <a:rPr lang="en-US"/>
              <a:pPr/>
              <a:t>‹#›</a:t>
            </a:fld>
            <a:endParaRPr lang="en-US" dirty="0"/>
          </a:p>
        </p:txBody>
      </p:sp>
    </p:spTree>
    <p:extLst>
      <p:ext uri="{BB962C8B-B14F-4D97-AF65-F5344CB8AC3E}">
        <p14:creationId xmlns:p14="http://schemas.microsoft.com/office/powerpoint/2010/main" xmlns="" val="1655298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 y="0"/>
            <a:ext cx="3037413" cy="4641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9321" tIns="0" rIns="19321" bIns="0" numCol="1" anchor="t" anchorCtr="0" compatLnSpc="1">
            <a:prstTxWarp prst="textNoShape">
              <a:avLst/>
            </a:prstTxWarp>
          </a:bodyPr>
          <a:lstStyle>
            <a:lvl1pPr defTabSz="927100" eaLnBrk="0" hangingPunct="0">
              <a:defRPr sz="1200"/>
            </a:lvl1pPr>
          </a:lstStyle>
          <a:p>
            <a:endParaRPr lang="en-US" dirty="0"/>
          </a:p>
        </p:txBody>
      </p:sp>
      <p:sp>
        <p:nvSpPr>
          <p:cNvPr id="2051" name="Rectangle 3"/>
          <p:cNvSpPr>
            <a:spLocks noGrp="1" noChangeArrowheads="1"/>
          </p:cNvSpPr>
          <p:nvPr>
            <p:ph type="dt" idx="1"/>
          </p:nvPr>
        </p:nvSpPr>
        <p:spPr bwMode="auto">
          <a:xfrm>
            <a:off x="3972988" y="0"/>
            <a:ext cx="3037413" cy="4641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9321" tIns="0" rIns="19321" bIns="0" numCol="1" anchor="t" anchorCtr="0" compatLnSpc="1">
            <a:prstTxWarp prst="textNoShape">
              <a:avLst/>
            </a:prstTxWarp>
          </a:bodyPr>
          <a:lstStyle>
            <a:lvl1pPr algn="r" defTabSz="927100" eaLnBrk="0" hangingPunct="0">
              <a:defRPr sz="1200"/>
            </a:lvl1pPr>
          </a:lstStyle>
          <a:p>
            <a:endParaRPr lang="en-US" dirty="0"/>
          </a:p>
        </p:txBody>
      </p:sp>
      <p:sp>
        <p:nvSpPr>
          <p:cNvPr id="2052" name="Rectangle 4"/>
          <p:cNvSpPr>
            <a:spLocks noGrp="1" noRot="1" noChangeAspect="1" noChangeArrowheads="1"/>
          </p:cNvSpPr>
          <p:nvPr>
            <p:ph type="sldImg" idx="2"/>
          </p:nvPr>
        </p:nvSpPr>
        <p:spPr bwMode="auto">
          <a:xfrm>
            <a:off x="1181100" y="698500"/>
            <a:ext cx="4648200" cy="3486150"/>
          </a:xfrm>
          <a:prstGeom prst="rect">
            <a:avLst/>
          </a:prstGeom>
          <a:noFill/>
          <a:ln w="127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sp>
      <p:sp>
        <p:nvSpPr>
          <p:cNvPr id="2053" name="Rectangle 5"/>
          <p:cNvSpPr>
            <a:spLocks noGrp="1" noChangeArrowheads="1"/>
          </p:cNvSpPr>
          <p:nvPr>
            <p:ph type="body" sz="quarter" idx="3"/>
          </p:nvPr>
        </p:nvSpPr>
        <p:spPr bwMode="auto">
          <a:xfrm>
            <a:off x="933973" y="4416110"/>
            <a:ext cx="5142456" cy="41824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3382" tIns="46692" rIns="93382" bIns="4669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1" y="8832217"/>
            <a:ext cx="3037413" cy="4641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9321" tIns="0" rIns="19321" bIns="0" numCol="1" anchor="b" anchorCtr="0" compatLnSpc="1">
            <a:prstTxWarp prst="textNoShape">
              <a:avLst/>
            </a:prstTxWarp>
          </a:bodyPr>
          <a:lstStyle>
            <a:lvl1pPr defTabSz="927100" eaLnBrk="0" hangingPunct="0">
              <a:defRPr sz="1200"/>
            </a:lvl1pPr>
          </a:lstStyle>
          <a:p>
            <a:endParaRPr lang="en-US" dirty="0"/>
          </a:p>
        </p:txBody>
      </p:sp>
      <p:sp>
        <p:nvSpPr>
          <p:cNvPr id="2055" name="Rectangle 7"/>
          <p:cNvSpPr>
            <a:spLocks noGrp="1" noChangeArrowheads="1"/>
          </p:cNvSpPr>
          <p:nvPr>
            <p:ph type="sldNum" sz="quarter" idx="5"/>
          </p:nvPr>
        </p:nvSpPr>
        <p:spPr bwMode="auto">
          <a:xfrm>
            <a:off x="3972988" y="8832217"/>
            <a:ext cx="3037413" cy="4641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19321" tIns="0" rIns="19321" bIns="0" numCol="1" anchor="b" anchorCtr="0" compatLnSpc="1">
            <a:prstTxWarp prst="textNoShape">
              <a:avLst/>
            </a:prstTxWarp>
          </a:bodyPr>
          <a:lstStyle>
            <a:lvl1pPr algn="r" defTabSz="927100" eaLnBrk="0" hangingPunct="0">
              <a:defRPr sz="1200"/>
            </a:lvl1pPr>
          </a:lstStyle>
          <a:p>
            <a:fld id="{8D26CD4D-AB66-4976-9107-16985CAB7635}" type="slidenum">
              <a:rPr lang="en-US"/>
              <a:pPr/>
              <a:t>‹#›</a:t>
            </a:fld>
            <a:endParaRPr lang="en-US" dirty="0"/>
          </a:p>
        </p:txBody>
      </p:sp>
    </p:spTree>
    <p:extLst>
      <p:ext uri="{BB962C8B-B14F-4D97-AF65-F5344CB8AC3E}">
        <p14:creationId xmlns:p14="http://schemas.microsoft.com/office/powerpoint/2010/main" xmlns="" val="12689355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D26CD4D-AB66-4976-9107-16985CAB7635}" type="slidenum">
              <a:rPr lang="en-US" smtClean="0"/>
              <a:pPr/>
              <a:t>43</a:t>
            </a:fld>
            <a:endParaRPr lang="en-US" dirty="0"/>
          </a:p>
        </p:txBody>
      </p:sp>
    </p:spTree>
    <p:extLst>
      <p:ext uri="{BB962C8B-B14F-4D97-AF65-F5344CB8AC3E}">
        <p14:creationId xmlns:p14="http://schemas.microsoft.com/office/powerpoint/2010/main" xmlns="" val="24253364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271705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smtClean="0"/>
              <a:pPr>
                <a:defRPr/>
              </a:pPr>
              <a:t>6/27/2014</a:t>
            </a:fld>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3289111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smtClean="0"/>
              <a:pPr>
                <a:defRPr/>
              </a:pPr>
              <a:t>6/27/2014</a:t>
            </a:fld>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25142806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smtClean="0"/>
              <a:pPr>
                <a:defRPr/>
              </a:pPr>
              <a:t>6/27/2014</a:t>
            </a:fld>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2460417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smtClean="0"/>
              <a:pPr>
                <a:defRPr/>
              </a:pPr>
              <a:t>6/27/2014</a:t>
            </a:fld>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35938769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smtClean="0"/>
              <a:pPr>
                <a:defRPr/>
              </a:pPr>
              <a:t>6/27/2014</a:t>
            </a:fld>
            <a:endParaRPr lang="en-US" dirty="0"/>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1958268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928465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smtClean="0">
                <a:solidFill>
                  <a:srgbClr val="000000"/>
                </a:solidFill>
              </a:rPr>
              <a:pPr>
                <a:defRPr/>
              </a:pPr>
              <a:t>6/27/2014</a:t>
            </a:fld>
            <a:endParaRPr lang="en-US" dirty="0">
              <a:solidFill>
                <a:srgbClr val="000000"/>
              </a:solidFil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39003387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smtClean="0">
                <a:solidFill>
                  <a:srgbClr val="000000"/>
                </a:solidFill>
              </a:rPr>
              <a:pPr>
                <a:defRPr/>
              </a:pPr>
              <a:t>6/27/2014</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8586917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smtClean="0">
                <a:solidFill>
                  <a:srgbClr val="000000"/>
                </a:solidFill>
              </a:rPr>
              <a:pPr>
                <a:defRPr/>
              </a:pPr>
              <a:t>6/27/2014</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31992275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smtClean="0">
                <a:solidFill>
                  <a:srgbClr val="000000"/>
                </a:solidFill>
              </a:rPr>
              <a:pPr>
                <a:defRPr/>
              </a:pPr>
              <a:t>6/27/2014</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1778158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a:pPr>
                <a:defRPr/>
              </a:pPr>
              <a:t>6/27/2014</a:t>
            </a:fld>
            <a:endParaRPr lang="en-US" dirty="0"/>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13676975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smtClean="0">
                <a:solidFill>
                  <a:srgbClr val="000000"/>
                </a:solidFill>
              </a:rPr>
              <a:pPr>
                <a:defRPr/>
              </a:pPr>
              <a:t>6/27/2014</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42596116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smtClean="0">
                <a:solidFill>
                  <a:srgbClr val="000000"/>
                </a:solidFill>
              </a:rPr>
              <a:pPr>
                <a:defRPr/>
              </a:pPr>
              <a:t>6/27/2014</a:t>
            </a:fld>
            <a:endParaRPr lang="en-US" dirty="0">
              <a:solidFill>
                <a:srgbClr val="000000"/>
              </a:solidFill>
            </a:endParaRPr>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3067970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6304341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smtClean="0">
                <a:solidFill>
                  <a:srgbClr val="000000"/>
                </a:solidFill>
              </a:rPr>
              <a:pPr>
                <a:defRPr/>
              </a:pPr>
              <a:t>6/27/2014</a:t>
            </a:fld>
            <a:endParaRPr lang="en-US" dirty="0">
              <a:solidFill>
                <a:srgbClr val="000000"/>
              </a:solidFil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41966412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smtClean="0">
                <a:solidFill>
                  <a:srgbClr val="000000"/>
                </a:solidFill>
              </a:rPr>
              <a:pPr>
                <a:defRPr/>
              </a:pPr>
              <a:t>6/27/2014</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36259724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smtClean="0">
                <a:solidFill>
                  <a:srgbClr val="000000"/>
                </a:solidFill>
              </a:rPr>
              <a:pPr>
                <a:defRPr/>
              </a:pPr>
              <a:t>6/27/2014</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18772505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smtClean="0">
                <a:solidFill>
                  <a:srgbClr val="000000"/>
                </a:solidFill>
              </a:rPr>
              <a:pPr>
                <a:defRPr/>
              </a:pPr>
              <a:t>6/27/2014</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35032752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smtClean="0">
                <a:solidFill>
                  <a:srgbClr val="000000"/>
                </a:solidFill>
              </a:rPr>
              <a:pPr>
                <a:defRPr/>
              </a:pPr>
              <a:t>6/27/2014</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32922795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smtClean="0">
                <a:solidFill>
                  <a:srgbClr val="000000"/>
                </a:solidFill>
              </a:rPr>
              <a:pPr>
                <a:defRPr/>
              </a:pPr>
              <a:t>6/27/2014</a:t>
            </a:fld>
            <a:endParaRPr lang="en-US" dirty="0">
              <a:solidFill>
                <a:srgbClr val="000000"/>
              </a:solidFill>
            </a:endParaRPr>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9583324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3122349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a:pPr>
                <a:defRPr/>
              </a:pPr>
              <a:t>6/27/2014</a:t>
            </a:fld>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30258567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smtClean="0">
                <a:solidFill>
                  <a:srgbClr val="000000"/>
                </a:solidFill>
              </a:rPr>
              <a:pPr>
                <a:defRPr/>
              </a:pPr>
              <a:t>6/27/2014</a:t>
            </a:fld>
            <a:endParaRPr lang="en-US" dirty="0">
              <a:solidFill>
                <a:srgbClr val="000000"/>
              </a:solidFil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106939442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smtClean="0">
                <a:solidFill>
                  <a:srgbClr val="000000"/>
                </a:solidFill>
              </a:rPr>
              <a:pPr>
                <a:defRPr/>
              </a:pPr>
              <a:t>6/27/2014</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141243792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smtClean="0">
                <a:solidFill>
                  <a:srgbClr val="000000"/>
                </a:solidFill>
              </a:rPr>
              <a:pPr>
                <a:defRPr/>
              </a:pPr>
              <a:t>6/27/2014</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20302333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smtClean="0">
                <a:solidFill>
                  <a:srgbClr val="000000"/>
                </a:solidFill>
              </a:rPr>
              <a:pPr>
                <a:defRPr/>
              </a:pPr>
              <a:t>6/27/2014</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36520751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smtClean="0">
                <a:solidFill>
                  <a:srgbClr val="000000"/>
                </a:solidFill>
              </a:rPr>
              <a:pPr>
                <a:defRPr/>
              </a:pPr>
              <a:t>6/27/2014</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41096392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smtClean="0">
                <a:solidFill>
                  <a:srgbClr val="000000"/>
                </a:solidFill>
              </a:rPr>
              <a:pPr>
                <a:defRPr/>
              </a:pPr>
              <a:t>6/27/2014</a:t>
            </a:fld>
            <a:endParaRPr lang="en-US" dirty="0">
              <a:solidFill>
                <a:srgbClr val="000000"/>
              </a:solidFill>
            </a:endParaRPr>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24599694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40074404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smtClean="0">
                <a:solidFill>
                  <a:srgbClr val="000000"/>
                </a:solidFill>
              </a:rPr>
              <a:pPr>
                <a:defRPr/>
              </a:pPr>
              <a:t>6/27/2014</a:t>
            </a:fld>
            <a:endParaRPr lang="en-US" dirty="0">
              <a:solidFill>
                <a:srgbClr val="000000"/>
              </a:solidFill>
            </a:endParaRPr>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30389016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C2CE5DAA-5398-4610-AF66-7E8A0CE4D237}" type="datetime1">
              <a:rPr lang="en-US" smtClean="0">
                <a:solidFill>
                  <a:srgbClr val="000000"/>
                </a:solidFill>
              </a:rPr>
              <a:pPr>
                <a:defRPr/>
              </a:pPr>
              <a:t>6/27/2014</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37173807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smtClean="0">
                <a:solidFill>
                  <a:srgbClr val="000000"/>
                </a:solidFill>
              </a:rPr>
              <a:pPr>
                <a:defRPr/>
              </a:pPr>
              <a:t>6/27/2014</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3435414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41F885A-CBFA-49B7-AEB4-7328965C10A4}" type="datetime1">
              <a:rPr lang="en-US"/>
              <a:pPr>
                <a:defRPr/>
              </a:pPr>
              <a:t>6/27/2014</a:t>
            </a:fld>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18831633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r>
              <a:rPr lang="en-US" noProof="0" dirty="0" smtClean="0"/>
              <a:t>Click icon to add table</a:t>
            </a:r>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smtClean="0">
                <a:solidFill>
                  <a:srgbClr val="000000"/>
                </a:solidFill>
              </a:rPr>
              <a:pPr>
                <a:defRPr/>
              </a:pPr>
              <a:t>6/27/2014</a:t>
            </a:fld>
            <a:endParaRPr lang="en-US" dirty="0">
              <a:solidFill>
                <a:srgbClr val="000000"/>
              </a:solidFill>
            </a:endParaRPr>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83303688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smtClean="0">
                <a:solidFill>
                  <a:srgbClr val="000000"/>
                </a:solidFill>
              </a:rPr>
              <a:pPr>
                <a:defRPr/>
              </a:pPr>
              <a:t>6/27/2014</a:t>
            </a:fld>
            <a:endParaRPr lang="en-US" dirty="0">
              <a:solidFill>
                <a:srgbClr val="000000"/>
              </a:solidFill>
            </a:endParaRPr>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997144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smtClean="0">
                <a:solidFill>
                  <a:srgbClr val="000000"/>
                </a:solidFill>
              </a:rPr>
              <a:pPr>
                <a:defRPr/>
              </a:pPr>
              <a:t>6/27/2014</a:t>
            </a:fld>
            <a:endParaRPr lang="en-US" dirty="0">
              <a:solidFill>
                <a:srgbClr val="000000"/>
              </a:solidFill>
            </a:endParaRPr>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solidFill>
                <a:srgbClr val="000000"/>
              </a:solidFill>
            </a:endParaRPr>
          </a:p>
        </p:txBody>
      </p:sp>
    </p:spTree>
    <p:extLst>
      <p:ext uri="{BB962C8B-B14F-4D97-AF65-F5344CB8AC3E}">
        <p14:creationId xmlns:p14="http://schemas.microsoft.com/office/powerpoint/2010/main" xmlns="" val="10100867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81000" y="2332038"/>
            <a:ext cx="8229600" cy="4525962"/>
          </a:xfrm>
          <a:prstGeom prst="rect">
            <a:avLst/>
          </a:prstGeom>
        </p:spPr>
        <p:txBody>
          <a:bodyPr/>
          <a:lstStyle/>
          <a:p>
            <a:pPr lvl="0"/>
            <a:endParaRPr lang="en-US" noProof="0" dirty="0" smtClean="0"/>
          </a:p>
        </p:txBody>
      </p:sp>
      <p:sp>
        <p:nvSpPr>
          <p:cNvPr id="4"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549E1A8F-13A7-4AF6-AAD4-3DC2F53F0475}" type="datetime1">
              <a:rPr lang="en-US"/>
              <a:pPr>
                <a:defRPr/>
              </a:pPr>
              <a:t>6/27/2014</a:t>
            </a:fld>
            <a:endParaRPr lang="en-US" dirty="0"/>
          </a:p>
        </p:txBody>
      </p:sp>
      <p:sp>
        <p:nvSpPr>
          <p:cNvPr id="5"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34091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2332038"/>
            <a:ext cx="4038600" cy="45259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22E3EFF2-38B0-4AF8-BAA2-519049140251}" type="datetime1">
              <a:rPr lang="en-US"/>
              <a:pPr>
                <a:defRPr/>
              </a:pPr>
              <a:t>6/27/2014</a:t>
            </a:fld>
            <a:endParaRPr lang="en-US" dirty="0"/>
          </a:p>
        </p:txBody>
      </p:sp>
      <p:sp>
        <p:nvSpPr>
          <p:cNvPr id="6" name="Footer Placeholder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2979559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BE84F12F-15CD-48CE-B1C8-4F6E7A6574E7}" type="datetime1">
              <a:rPr lang="en-US"/>
              <a:pPr>
                <a:defRPr/>
              </a:pPr>
              <a:t>6/27/2014</a:t>
            </a:fld>
            <a:endParaRPr lang="en-US" dirty="0"/>
          </a:p>
        </p:txBody>
      </p:sp>
      <p:sp>
        <p:nvSpPr>
          <p:cNvPr id="3"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2723408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1"/>
            <a:ext cx="8229600" cy="4525963"/>
          </a:xfrm>
          <a:prstGeom prst="rect">
            <a:avLst/>
          </a:prstGeom>
          <a:ln>
            <a:noFill/>
          </a:ln>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178897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943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a:ln/>
        </p:spPr>
        <p:txBody>
          <a:bodyPr/>
          <a:lstStyle>
            <a:lvl1pPr>
              <a:defRPr/>
            </a:lvl1pPr>
          </a:lstStyle>
          <a:p>
            <a:pPr>
              <a:defRPr/>
            </a:pPr>
            <a:fld id="{92D6C40F-012E-44DB-92A2-543A23CD01C2}" type="datetime1">
              <a:rPr lang="en-US" smtClean="0"/>
              <a:pPr>
                <a:defRPr/>
              </a:pPr>
              <a:t>6/27/2014</a:t>
            </a:fld>
            <a:endParaRPr lang="en-US" dirty="0"/>
          </a:p>
        </p:txBody>
      </p:sp>
      <p:sp>
        <p:nvSpPr>
          <p:cNvPr id="4" name="Rectangle 5"/>
          <p:cNvSpPr>
            <a:spLocks noGrp="1" noChangeArrowheads="1"/>
          </p:cNvSpPr>
          <p:nvPr>
            <p:ph type="ftr" sz="quarter" idx="11"/>
          </p:nvPr>
        </p:nvSpPr>
        <p:spPr>
          <a:xfrm>
            <a:off x="3124200" y="6245225"/>
            <a:ext cx="2895600" cy="476250"/>
          </a:xfrm>
          <a:prstGeom prst="rect">
            <a:avLst/>
          </a:prstGeom>
          <a:ln/>
        </p:spPr>
        <p:txBody>
          <a:bodyPr/>
          <a:lstStyle>
            <a:lvl1pPr>
              <a:defRPr/>
            </a:lvl1pPr>
          </a:lstStyle>
          <a:p>
            <a:pPr>
              <a:defRPr/>
            </a:pPr>
            <a:endParaRPr lang="en-US" dirty="0"/>
          </a:p>
        </p:txBody>
      </p:sp>
    </p:spTree>
    <p:extLst>
      <p:ext uri="{BB962C8B-B14F-4D97-AF65-F5344CB8AC3E}">
        <p14:creationId xmlns:p14="http://schemas.microsoft.com/office/powerpoint/2010/main" xmlns="" val="36778223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oleObject" Target="../embeddings/oleObject3.bin"/><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oleObject" Target="../embeddings/oleObject2.bin"/><Relationship Id="rId5" Type="http://schemas.openxmlformats.org/officeDocument/2006/relationships/slideLayout" Target="../slideLayouts/slideLayout12.xml"/><Relationship Id="rId10" Type="http://schemas.openxmlformats.org/officeDocument/2006/relationships/image" Target="../media/image2.jpeg"/><Relationship Id="rId4" Type="http://schemas.openxmlformats.org/officeDocument/2006/relationships/slideLayout" Target="../slideLayouts/slideLayout11.xml"/><Relationship Id="rId9" Type="http://schemas.openxmlformats.org/officeDocument/2006/relationships/vmlDrawing" Target="../drawings/vmlDrawing2.v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oleObject" Target="../embeddings/oleObject5.bin"/><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oleObject" Target="../embeddings/oleObject4.bin"/><Relationship Id="rId5" Type="http://schemas.openxmlformats.org/officeDocument/2006/relationships/slideLayout" Target="../slideLayouts/slideLayout19.xml"/><Relationship Id="rId10" Type="http://schemas.openxmlformats.org/officeDocument/2006/relationships/image" Target="../media/image2.jpeg"/><Relationship Id="rId4" Type="http://schemas.openxmlformats.org/officeDocument/2006/relationships/slideLayout" Target="../slideLayouts/slideLayout18.xml"/><Relationship Id="rId9" Type="http://schemas.openxmlformats.org/officeDocument/2006/relationships/vmlDrawing" Target="../drawings/vmlDrawing3.v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oleObject" Target="../embeddings/oleObject7.bin"/><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oleObject" Target="../embeddings/oleObject6.bin"/><Relationship Id="rId5" Type="http://schemas.openxmlformats.org/officeDocument/2006/relationships/slideLayout" Target="../slideLayouts/slideLayout26.xml"/><Relationship Id="rId10" Type="http://schemas.openxmlformats.org/officeDocument/2006/relationships/image" Target="../media/image2.jpeg"/><Relationship Id="rId4" Type="http://schemas.openxmlformats.org/officeDocument/2006/relationships/slideLayout" Target="../slideLayouts/slideLayout25.xml"/><Relationship Id="rId9" Type="http://schemas.openxmlformats.org/officeDocument/2006/relationships/vmlDrawing" Target="../drawings/vmlDrawing4.v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oleObject" Target="../embeddings/oleObject9.bin"/><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oleObject" Target="../embeddings/oleObject8.bin"/><Relationship Id="rId5" Type="http://schemas.openxmlformats.org/officeDocument/2006/relationships/slideLayout" Target="../slideLayouts/slideLayout33.xml"/><Relationship Id="rId10" Type="http://schemas.openxmlformats.org/officeDocument/2006/relationships/image" Target="../media/image2.jpeg"/><Relationship Id="rId4" Type="http://schemas.openxmlformats.org/officeDocument/2006/relationships/slideLayout" Target="../slideLayouts/slideLayout32.xml"/><Relationship Id="rId9" Type="http://schemas.openxmlformats.org/officeDocument/2006/relationships/vmlDrawing" Target="../drawings/vmlDrawing5.v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oleObject" Target="../embeddings/oleObject11.bin"/><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oleObject" Target="../embeddings/oleObject10.bin"/><Relationship Id="rId5" Type="http://schemas.openxmlformats.org/officeDocument/2006/relationships/slideLayout" Target="../slideLayouts/slideLayout40.xml"/><Relationship Id="rId10" Type="http://schemas.openxmlformats.org/officeDocument/2006/relationships/image" Target="../media/image2.jpeg"/><Relationship Id="rId4" Type="http://schemas.openxmlformats.org/officeDocument/2006/relationships/slideLayout" Target="../slideLayouts/slideLayout39.xml"/><Relationship Id="rId9" Type="http://schemas.openxmlformats.org/officeDocument/2006/relationships/vmlDrawing" Target="../drawings/vmlDrawing6.v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634886" name="Rectangle 6"/>
          <p:cNvSpPr>
            <a:spLocks noChangeArrowheads="1"/>
          </p:cNvSpPr>
          <p:nvPr userDrawn="1"/>
        </p:nvSpPr>
        <p:spPr bwMode="auto">
          <a:xfrm>
            <a:off x="0" y="609600"/>
            <a:ext cx="9131300" cy="241300"/>
          </a:xfrm>
          <a:prstGeom prst="rect">
            <a:avLst/>
          </a:prstGeom>
          <a:solidFill>
            <a:srgbClr val="84C9F4"/>
          </a:solidFill>
          <a:ln w="9525">
            <a:solidFill>
              <a:srgbClr val="00CC00"/>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634885"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634887"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a:t>
            </a:r>
            <a:r>
              <a:rPr lang="en-US" sz="1000" dirty="0" smtClean="0">
                <a:solidFill>
                  <a:srgbClr val="080808"/>
                </a:solidFill>
                <a:latin typeface="Arial" pitchFamily="34" charset="0"/>
                <a:cs typeface="Arial" pitchFamily="34" charset="0"/>
              </a:rPr>
              <a:t>▪     Dr. Carolyn Dumaresq, Acting Secretary </a:t>
            </a:r>
            <a:r>
              <a:rPr lang="en-US" sz="1000" dirty="0">
                <a:solidFill>
                  <a:srgbClr val="080808"/>
                </a:solidFill>
                <a:latin typeface="Arial" pitchFamily="34" charset="0"/>
                <a:cs typeface="Arial" pitchFamily="34" charset="0"/>
              </a:rPr>
              <a:t>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634889" name="Text Box 9"/>
          <p:cNvSpPr txBox="1">
            <a:spLocks noChangeArrowheads="1"/>
          </p:cNvSpPr>
          <p:nvPr userDrawn="1"/>
        </p:nvSpPr>
        <p:spPr bwMode="auto">
          <a:xfrm>
            <a:off x="152400" y="35867"/>
            <a:ext cx="6780831"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2013-2014</a:t>
            </a:r>
            <a:endParaRPr lang="en-US" b="1" dirty="0">
              <a:solidFill>
                <a:srgbClr val="FFFFFF"/>
              </a:solidFill>
            </a:endParaRPr>
          </a:p>
        </p:txBody>
      </p:sp>
      <p:graphicFrame>
        <p:nvGraphicFramePr>
          <p:cNvPr id="2050" name="Object 10"/>
          <p:cNvGraphicFramePr>
            <a:graphicFrameLocks noChangeAspect="1"/>
          </p:cNvGraphicFramePr>
          <p:nvPr>
            <p:extLst>
              <p:ext uri="{D42A27DB-BD31-4B8C-83A1-F6EECF244321}">
                <p14:modId xmlns:p14="http://schemas.microsoft.com/office/powerpoint/2010/main" xmlns="" val="3708212633"/>
              </p:ext>
            </p:extLst>
          </p:nvPr>
        </p:nvGraphicFramePr>
        <p:xfrm>
          <a:off x="6918325" y="0"/>
          <a:ext cx="2130425" cy="547688"/>
        </p:xfrm>
        <a:graphic>
          <a:graphicData uri="http://schemas.openxmlformats.org/presentationml/2006/ole">
            <p:oleObj spid="_x0000_s23764" name="CorelPhotoPaint.Image.10" r:id="rId11" imgW="2130556" imgH="548223" progId="">
              <p:embed/>
            </p:oleObj>
          </a:graphicData>
        </a:graphic>
      </p:graphicFrame>
    </p:spTree>
    <p:extLst>
      <p:ext uri="{BB962C8B-B14F-4D97-AF65-F5344CB8AC3E}">
        <p14:creationId xmlns:p14="http://schemas.microsoft.com/office/powerpoint/2010/main" xmlns="" val="33740814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iming>
    <p:tnLst>
      <p:par>
        <p:cTn id="1" dur="indefinite" restart="never" nodeType="tmRoot"/>
      </p:par>
    </p:tnLst>
  </p:timing>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Times New Roman" pitchFamily="18" charset="0"/>
        </a:defRPr>
      </a:lvl2pPr>
      <a:lvl3pPr algn="ctr" rtl="0" eaLnBrk="0" fontAlgn="base" hangingPunct="0">
        <a:spcBef>
          <a:spcPct val="0"/>
        </a:spcBef>
        <a:spcAft>
          <a:spcPct val="0"/>
        </a:spcAft>
        <a:defRPr sz="4000">
          <a:solidFill>
            <a:schemeClr val="tx2"/>
          </a:solidFill>
          <a:latin typeface="Times New Roman" pitchFamily="18" charset="0"/>
        </a:defRPr>
      </a:lvl3pPr>
      <a:lvl4pPr algn="ctr" rtl="0" eaLnBrk="0" fontAlgn="base" hangingPunct="0">
        <a:spcBef>
          <a:spcPct val="0"/>
        </a:spcBef>
        <a:spcAft>
          <a:spcPct val="0"/>
        </a:spcAft>
        <a:defRPr sz="4000">
          <a:solidFill>
            <a:schemeClr val="tx2"/>
          </a:solidFill>
          <a:latin typeface="Times New Roman" pitchFamily="18" charset="0"/>
        </a:defRPr>
      </a:lvl4pPr>
      <a:lvl5pPr algn="ctr" rtl="0" eaLnBrk="0" fontAlgn="base" hangingPunct="0">
        <a:spcBef>
          <a:spcPct val="0"/>
        </a:spcBef>
        <a:spcAft>
          <a:spcPct val="0"/>
        </a:spcAft>
        <a:defRPr sz="4000">
          <a:solidFill>
            <a:schemeClr val="tx2"/>
          </a:solidFill>
          <a:latin typeface="Times New Roman" pitchFamily="18" charset="0"/>
        </a:defRPr>
      </a:lvl5pPr>
      <a:lvl6pPr marL="457200" algn="ctr" rtl="0" fontAlgn="base">
        <a:spcBef>
          <a:spcPct val="0"/>
        </a:spcBef>
        <a:spcAft>
          <a:spcPct val="0"/>
        </a:spcAft>
        <a:defRPr sz="4000">
          <a:solidFill>
            <a:schemeClr val="tx2"/>
          </a:solidFill>
          <a:latin typeface="Times New Roman" pitchFamily="18" charset="0"/>
        </a:defRPr>
      </a:lvl6pPr>
      <a:lvl7pPr marL="914400" algn="ctr" rtl="0" fontAlgn="base">
        <a:spcBef>
          <a:spcPct val="0"/>
        </a:spcBef>
        <a:spcAft>
          <a:spcPct val="0"/>
        </a:spcAft>
        <a:defRPr sz="4000">
          <a:solidFill>
            <a:schemeClr val="tx2"/>
          </a:solidFill>
          <a:latin typeface="Times New Roman" pitchFamily="18" charset="0"/>
        </a:defRPr>
      </a:lvl7pPr>
      <a:lvl8pPr marL="1371600" algn="ctr" rtl="0" fontAlgn="base">
        <a:spcBef>
          <a:spcPct val="0"/>
        </a:spcBef>
        <a:spcAft>
          <a:spcPct val="0"/>
        </a:spcAft>
        <a:defRPr sz="4000">
          <a:solidFill>
            <a:schemeClr val="tx2"/>
          </a:solidFill>
          <a:latin typeface="Times New Roman" pitchFamily="18" charset="0"/>
        </a:defRPr>
      </a:lvl8pPr>
      <a:lvl9pPr marL="1828800" algn="ctr" rtl="0" fontAlgn="base">
        <a:spcBef>
          <a:spcPct val="0"/>
        </a:spcBef>
        <a:spcAft>
          <a:spcPct val="0"/>
        </a:spcAft>
        <a:defRPr sz="40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p:nvSpPr>
        <p:spPr bwMode="auto">
          <a:xfrm>
            <a:off x="6781800" y="533400"/>
            <a:ext cx="1219200" cy="461963"/>
          </a:xfrm>
          <a:prstGeom prst="rect">
            <a:avLst/>
          </a:prstGeom>
          <a:noFill/>
          <a:ln w="9525">
            <a:noFill/>
            <a:miter lim="800000"/>
            <a:headEnd/>
            <a:tailEnd/>
          </a:ln>
          <a:effectLst/>
        </p:spPr>
        <p:txBody>
          <a:bodyPr>
            <a:spAutoFit/>
          </a:bodyPr>
          <a:lstStyle/>
          <a:p>
            <a:pPr algn="ctr" fontAlgn="base">
              <a:spcBef>
                <a:spcPct val="50000"/>
              </a:spcBef>
              <a:spcAft>
                <a:spcPct val="0"/>
              </a:spcAft>
              <a:defRPr/>
            </a:pPr>
            <a:r>
              <a:rPr lang="en-US" sz="2400" dirty="0">
                <a:solidFill>
                  <a:srgbClr val="000000"/>
                </a:solidFill>
              </a:rPr>
              <a:t>  </a:t>
            </a:r>
          </a:p>
        </p:txBody>
      </p:sp>
      <p:sp>
        <p:nvSpPr>
          <p:cNvPr id="634885" name="Rectangle 5"/>
          <p:cNvSpPr>
            <a:spLocks noChangeArrowheads="1"/>
          </p:cNvSpPr>
          <p:nvPr/>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fontAlgn="base">
              <a:spcBef>
                <a:spcPct val="0"/>
              </a:spcBef>
              <a:spcAft>
                <a:spcPct val="0"/>
              </a:spcAft>
              <a:defRPr/>
            </a:pPr>
            <a:endParaRPr lang="en-US" sz="1000" dirty="0">
              <a:solidFill>
                <a:srgbClr val="000000"/>
              </a:solidFill>
            </a:endParaRPr>
          </a:p>
        </p:txBody>
      </p:sp>
      <p:sp>
        <p:nvSpPr>
          <p:cNvPr id="634886" name="Rectangle 6"/>
          <p:cNvSpPr>
            <a:spLocks noChangeArrowheads="1"/>
          </p:cNvSpPr>
          <p:nvPr/>
        </p:nvSpPr>
        <p:spPr bwMode="auto">
          <a:xfrm>
            <a:off x="0" y="609600"/>
            <a:ext cx="9131300" cy="241300"/>
          </a:xfrm>
          <a:prstGeom prst="rect">
            <a:avLst/>
          </a:prstGeom>
          <a:solidFill>
            <a:srgbClr val="ABDAF7"/>
          </a:solidFill>
          <a:ln w="9525">
            <a:solidFill>
              <a:srgbClr val="D5DDED"/>
            </a:solidFill>
            <a:miter lim="800000"/>
            <a:headEnd/>
            <a:tailEnd/>
          </a:ln>
          <a:effectLst/>
        </p:spPr>
        <p:txBody>
          <a:bodyPr wrap="none" anchor="ctr"/>
          <a:lstStyle/>
          <a:p>
            <a:pPr fontAlgn="base">
              <a:spcBef>
                <a:spcPct val="20000"/>
              </a:spcBef>
              <a:spcAft>
                <a:spcPct val="0"/>
              </a:spcAft>
              <a:defRPr/>
            </a:pPr>
            <a:endParaRPr lang="en-US" sz="2700" b="1" dirty="0">
              <a:solidFill>
                <a:srgbClr val="000000"/>
              </a:solidFill>
              <a:latin typeface="Comic Sans MS" pitchFamily="66" charset="0"/>
            </a:endParaRPr>
          </a:p>
        </p:txBody>
      </p:sp>
      <p:sp>
        <p:nvSpPr>
          <p:cNvPr id="634887" name="Text Box 7"/>
          <p:cNvSpPr txBox="1">
            <a:spLocks noChangeArrowheads="1"/>
          </p:cNvSpPr>
          <p:nvPr/>
        </p:nvSpPr>
        <p:spPr bwMode="auto">
          <a:xfrm>
            <a:off x="152400" y="609600"/>
            <a:ext cx="5791200" cy="246063"/>
          </a:xfrm>
          <a:prstGeom prst="rect">
            <a:avLst/>
          </a:prstGeom>
          <a:noFill/>
          <a:ln w="9525">
            <a:noFill/>
            <a:miter lim="800000"/>
            <a:headEnd/>
            <a:tailEnd/>
          </a:ln>
          <a:effectLst/>
        </p:spPr>
        <p:txBody>
          <a:bodyPr>
            <a:spAutoFit/>
          </a:bodyPr>
          <a:lstStyle/>
          <a:p>
            <a:pPr fontAlgn="base">
              <a:spcBef>
                <a:spcPct val="50000"/>
              </a:spcBef>
              <a:spcAft>
                <a:spcPct val="0"/>
              </a:spcAft>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Ronald J. Tomalis, 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p:nvSpPr>
        <p:spPr bwMode="auto">
          <a:xfrm>
            <a:off x="6858000" y="609600"/>
            <a:ext cx="2209800" cy="246063"/>
          </a:xfrm>
          <a:prstGeom prst="rect">
            <a:avLst/>
          </a:prstGeom>
          <a:noFill/>
          <a:ln w="9525">
            <a:noFill/>
            <a:miter lim="800000"/>
            <a:headEnd/>
            <a:tailEnd/>
          </a:ln>
          <a:effectLst/>
        </p:spPr>
        <p:txBody>
          <a:bodyPr>
            <a:spAutoFit/>
          </a:bodyPr>
          <a:lstStyle/>
          <a:p>
            <a:pPr algn="ctr" fontAlgn="base">
              <a:spcBef>
                <a:spcPct val="50000"/>
              </a:spcBef>
              <a:spcAft>
                <a:spcPct val="0"/>
              </a:spcAft>
              <a:defRPr/>
            </a:pPr>
            <a:r>
              <a:rPr lang="en-US" sz="1000" dirty="0">
                <a:solidFill>
                  <a:srgbClr val="080808"/>
                </a:solidFill>
                <a:latin typeface="Arial" charset="0"/>
              </a:rPr>
              <a:t>www.education.state.pa.us</a:t>
            </a:r>
          </a:p>
        </p:txBody>
      </p:sp>
      <p:sp>
        <p:nvSpPr>
          <p:cNvPr id="634889" name="Text Box 9"/>
          <p:cNvSpPr txBox="1">
            <a:spLocks noChangeArrowheads="1"/>
          </p:cNvSpPr>
          <p:nvPr/>
        </p:nvSpPr>
        <p:spPr bwMode="auto">
          <a:xfrm>
            <a:off x="266700" y="1588"/>
            <a:ext cx="5822235" cy="461665"/>
          </a:xfrm>
          <a:prstGeom prst="rect">
            <a:avLst/>
          </a:prstGeom>
          <a:noFill/>
          <a:ln w="9525">
            <a:noFill/>
            <a:miter lim="800000"/>
            <a:headEnd/>
            <a:tailEnd/>
          </a:ln>
          <a:effectLst/>
        </p:spPr>
        <p:txBody>
          <a:bodyPr wrap="none">
            <a:spAutoFit/>
          </a:bodyPr>
          <a:lstStyle/>
          <a:p>
            <a:pPr fontAlgn="base">
              <a:spcBef>
                <a:spcPct val="0"/>
              </a:spcBef>
              <a:spcAft>
                <a:spcPct val="0"/>
              </a:spcAft>
              <a:defRPr/>
            </a:pPr>
            <a:r>
              <a:rPr lang="en-US" sz="2400" b="1" dirty="0" smtClean="0">
                <a:solidFill>
                  <a:srgbClr val="FFFFFF"/>
                </a:solidFill>
                <a:latin typeface="Arial" charset="0"/>
              </a:rPr>
              <a:t>Pennsylvania State Assessments 2013</a:t>
            </a:r>
            <a:endParaRPr lang="en-US" sz="2400" b="1" dirty="0">
              <a:solidFill>
                <a:srgbClr val="FFFFFF"/>
              </a:solidFill>
              <a:latin typeface="Arial" charset="0"/>
            </a:endParaRPr>
          </a:p>
        </p:txBody>
      </p:sp>
      <p:graphicFrame>
        <p:nvGraphicFramePr>
          <p:cNvPr id="2050" name="Object 10"/>
          <p:cNvGraphicFramePr>
            <a:graphicFrameLocks noChangeAspect="1"/>
          </p:cNvGraphicFramePr>
          <p:nvPr/>
        </p:nvGraphicFramePr>
        <p:xfrm>
          <a:off x="6918325" y="0"/>
          <a:ext cx="2130425" cy="547688"/>
        </p:xfrm>
        <a:graphic>
          <a:graphicData uri="http://schemas.openxmlformats.org/presentationml/2006/ole">
            <p:oleObj spid="_x0000_s119180" name="CorelPhotoPaint.Image.10" r:id="rId11" imgW="2130556" imgH="548223" progId="">
              <p:embed/>
            </p:oleObj>
          </a:graphicData>
        </a:graphic>
      </p:graphicFrame>
      <p:pic>
        <p:nvPicPr>
          <p:cNvPr id="11"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12"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13" name="Rectangle 6"/>
          <p:cNvSpPr>
            <a:spLocks noChangeArrowheads="1"/>
          </p:cNvSpPr>
          <p:nvPr userDrawn="1"/>
        </p:nvSpPr>
        <p:spPr bwMode="auto">
          <a:xfrm>
            <a:off x="0" y="609600"/>
            <a:ext cx="9131300" cy="241300"/>
          </a:xfrm>
          <a:prstGeom prst="rect">
            <a:avLst/>
          </a:prstGeom>
          <a:solidFill>
            <a:srgbClr val="84C9F4"/>
          </a:solidFill>
          <a:ln w="9525">
            <a:solidFill>
              <a:srgbClr val="84C9F4"/>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14"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15"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a:t>
            </a:r>
            <a:r>
              <a:rPr lang="en-US" sz="1000" dirty="0" smtClean="0">
                <a:solidFill>
                  <a:srgbClr val="080808"/>
                </a:solidFill>
                <a:latin typeface="Arial" pitchFamily="34" charset="0"/>
                <a:cs typeface="Arial" pitchFamily="34" charset="0"/>
              </a:rPr>
              <a:t>▪     Dr. Carolyn Dumaresq, Acting Secretary </a:t>
            </a:r>
            <a:r>
              <a:rPr lang="en-US" sz="1000" dirty="0">
                <a:solidFill>
                  <a:srgbClr val="080808"/>
                </a:solidFill>
                <a:latin typeface="Arial" pitchFamily="34" charset="0"/>
                <a:cs typeface="Arial" pitchFamily="34" charset="0"/>
              </a:rPr>
              <a:t>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16"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17" name="Text Box 9"/>
          <p:cNvSpPr txBox="1">
            <a:spLocks noChangeArrowheads="1"/>
          </p:cNvSpPr>
          <p:nvPr userDrawn="1"/>
        </p:nvSpPr>
        <p:spPr bwMode="auto">
          <a:xfrm>
            <a:off x="170888" y="35867"/>
            <a:ext cx="6610912"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2013-2014</a:t>
            </a:r>
            <a:endParaRPr lang="en-US" b="1" dirty="0">
              <a:solidFill>
                <a:srgbClr val="FFFFFF"/>
              </a:solidFill>
            </a:endParaRPr>
          </a:p>
        </p:txBody>
      </p:sp>
      <p:graphicFrame>
        <p:nvGraphicFramePr>
          <p:cNvPr id="2" name="Object 1"/>
          <p:cNvGraphicFramePr>
            <a:graphicFrameLocks noGrp="1" noChangeAspect="1"/>
          </p:cNvGraphicFramePr>
          <p:nvPr userDrawn="1">
            <p:extLst>
              <p:ext uri="{D42A27DB-BD31-4B8C-83A1-F6EECF244321}">
                <p14:modId xmlns:p14="http://schemas.microsoft.com/office/powerpoint/2010/main" xmlns="" val="3478578078"/>
              </p:ext>
            </p:extLst>
          </p:nvPr>
        </p:nvGraphicFramePr>
        <p:xfrm>
          <a:off x="6897687" y="-7144"/>
          <a:ext cx="2130425" cy="547688"/>
        </p:xfrm>
        <a:graphic>
          <a:graphicData uri="http://schemas.openxmlformats.org/presentationml/2006/ole">
            <p:oleObj spid="_x0000_s119181" name="CorelPhotoPaint.Image.10" r:id="rId12" imgW="2130556" imgH="548223" progId="">
              <p:embed/>
            </p:oleObj>
          </a:graphicData>
        </a:graphic>
      </p:graphicFrame>
    </p:spTree>
    <p:extLst>
      <p:ext uri="{BB962C8B-B14F-4D97-AF65-F5344CB8AC3E}">
        <p14:creationId xmlns:p14="http://schemas.microsoft.com/office/powerpoint/2010/main" xmlns="" val="3140815755"/>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Lst>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imes New Roman" pitchFamily="18" charset="0"/>
        </a:defRPr>
      </a:lvl2pPr>
      <a:lvl3pPr algn="ctr" rtl="0" eaLnBrk="1" fontAlgn="base" hangingPunct="1">
        <a:spcBef>
          <a:spcPct val="0"/>
        </a:spcBef>
        <a:spcAft>
          <a:spcPct val="0"/>
        </a:spcAft>
        <a:defRPr sz="4000">
          <a:solidFill>
            <a:schemeClr val="tx2"/>
          </a:solidFill>
          <a:latin typeface="Times New Roman" pitchFamily="18" charset="0"/>
        </a:defRPr>
      </a:lvl3pPr>
      <a:lvl4pPr algn="ctr" rtl="0" eaLnBrk="1" fontAlgn="base" hangingPunct="1">
        <a:spcBef>
          <a:spcPct val="0"/>
        </a:spcBef>
        <a:spcAft>
          <a:spcPct val="0"/>
        </a:spcAft>
        <a:defRPr sz="4000">
          <a:solidFill>
            <a:schemeClr val="tx2"/>
          </a:solidFill>
          <a:latin typeface="Times New Roman" pitchFamily="18" charset="0"/>
        </a:defRPr>
      </a:lvl4pPr>
      <a:lvl5pPr algn="ctr" rtl="0" eaLnBrk="1" fontAlgn="base" hangingPunct="1">
        <a:spcBef>
          <a:spcPct val="0"/>
        </a:spcBef>
        <a:spcAft>
          <a:spcPct val="0"/>
        </a:spcAft>
        <a:defRPr sz="4000">
          <a:solidFill>
            <a:schemeClr val="tx2"/>
          </a:solidFill>
          <a:latin typeface="Times New Roman" pitchFamily="18" charset="0"/>
        </a:defRPr>
      </a:lvl5pPr>
      <a:lvl6pPr marL="457200" algn="ctr" rtl="0" eaLnBrk="1" fontAlgn="base" hangingPunct="1">
        <a:spcBef>
          <a:spcPct val="0"/>
        </a:spcBef>
        <a:spcAft>
          <a:spcPct val="0"/>
        </a:spcAft>
        <a:defRPr sz="4000">
          <a:solidFill>
            <a:schemeClr val="tx2"/>
          </a:solidFill>
          <a:latin typeface="Times New Roman" pitchFamily="18" charset="0"/>
        </a:defRPr>
      </a:lvl6pPr>
      <a:lvl7pPr marL="914400" algn="ctr" rtl="0" eaLnBrk="1" fontAlgn="base" hangingPunct="1">
        <a:spcBef>
          <a:spcPct val="0"/>
        </a:spcBef>
        <a:spcAft>
          <a:spcPct val="0"/>
        </a:spcAft>
        <a:defRPr sz="4000">
          <a:solidFill>
            <a:schemeClr val="tx2"/>
          </a:solidFill>
          <a:latin typeface="Times New Roman" pitchFamily="18" charset="0"/>
        </a:defRPr>
      </a:lvl7pPr>
      <a:lvl8pPr marL="1371600" algn="ctr" rtl="0" eaLnBrk="1" fontAlgn="base" hangingPunct="1">
        <a:spcBef>
          <a:spcPct val="0"/>
        </a:spcBef>
        <a:spcAft>
          <a:spcPct val="0"/>
        </a:spcAft>
        <a:defRPr sz="4000">
          <a:solidFill>
            <a:schemeClr val="tx2"/>
          </a:solidFill>
          <a:latin typeface="Times New Roman" pitchFamily="18" charset="0"/>
        </a:defRPr>
      </a:lvl8pPr>
      <a:lvl9pPr marL="1828800" algn="ctr" rtl="0" eaLnBrk="1" fontAlgn="base" hangingPunct="1">
        <a:spcBef>
          <a:spcPct val="0"/>
        </a:spcBef>
        <a:spcAft>
          <a:spcPct val="0"/>
        </a:spcAft>
        <a:defRPr sz="40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rPr>
              <a:t>  </a:t>
            </a:r>
          </a:p>
        </p:txBody>
      </p:sp>
      <p:sp>
        <p:nvSpPr>
          <p:cNvPr id="634885" name="Rectangle 5"/>
          <p:cNvSpPr>
            <a:spLocks noChangeArrowheads="1"/>
          </p:cNvSpPr>
          <p:nvPr/>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endParaRPr>
          </a:p>
        </p:txBody>
      </p:sp>
      <p:sp>
        <p:nvSpPr>
          <p:cNvPr id="634886" name="Rectangle 6"/>
          <p:cNvSpPr>
            <a:spLocks noChangeArrowheads="1"/>
          </p:cNvSpPr>
          <p:nvPr/>
        </p:nvSpPr>
        <p:spPr bwMode="auto">
          <a:xfrm>
            <a:off x="0" y="609600"/>
            <a:ext cx="9131300" cy="241300"/>
          </a:xfrm>
          <a:prstGeom prst="rect">
            <a:avLst/>
          </a:prstGeom>
          <a:solidFill>
            <a:srgbClr val="ABDAF7"/>
          </a:solidFill>
          <a:ln w="9525">
            <a:solidFill>
              <a:srgbClr val="D5DDED"/>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634887" name="Text Box 7"/>
          <p:cNvSpPr txBox="1">
            <a:spLocks noChangeArrowheads="1"/>
          </p:cNvSpPr>
          <p:nvPr/>
        </p:nvSpPr>
        <p:spPr bwMode="auto">
          <a:xfrm>
            <a:off x="152400" y="609600"/>
            <a:ext cx="5791200" cy="246063"/>
          </a:xfrm>
          <a:prstGeom prst="rect">
            <a:avLst/>
          </a:prstGeom>
          <a:noFill/>
          <a:ln w="9525">
            <a:no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Ronald J. Tomalis, 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p:nvSpPr>
        <p:spPr bwMode="auto">
          <a:xfrm>
            <a:off x="6858000" y="609600"/>
            <a:ext cx="2209800" cy="246063"/>
          </a:xfrm>
          <a:prstGeom prst="rect">
            <a:avLst/>
          </a:prstGeom>
          <a:no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634889" name="Text Box 9"/>
          <p:cNvSpPr txBox="1">
            <a:spLocks noChangeArrowheads="1"/>
          </p:cNvSpPr>
          <p:nvPr/>
        </p:nvSpPr>
        <p:spPr bwMode="auto">
          <a:xfrm>
            <a:off x="266700" y="1588"/>
            <a:ext cx="5822235"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a:t>
            </a:r>
            <a:endParaRPr lang="en-US" b="1" dirty="0">
              <a:solidFill>
                <a:srgbClr val="FFFFFF"/>
              </a:solidFill>
            </a:endParaRPr>
          </a:p>
        </p:txBody>
      </p:sp>
      <p:graphicFrame>
        <p:nvGraphicFramePr>
          <p:cNvPr id="2050" name="Object 10"/>
          <p:cNvGraphicFramePr>
            <a:graphicFrameLocks noChangeAspect="1"/>
          </p:cNvGraphicFramePr>
          <p:nvPr/>
        </p:nvGraphicFramePr>
        <p:xfrm>
          <a:off x="6918325" y="0"/>
          <a:ext cx="2130425" cy="547688"/>
        </p:xfrm>
        <a:graphic>
          <a:graphicData uri="http://schemas.openxmlformats.org/presentationml/2006/ole">
            <p:oleObj spid="_x0000_s125300" name="CorelPhotoPaint.Image.10" r:id="rId11" imgW="2130556" imgH="548223" progId="">
              <p:embed/>
            </p:oleObj>
          </a:graphicData>
        </a:graphic>
      </p:graphicFrame>
      <p:pic>
        <p:nvPicPr>
          <p:cNvPr id="11"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12"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13" name="Rectangle 6"/>
          <p:cNvSpPr>
            <a:spLocks noChangeArrowheads="1"/>
          </p:cNvSpPr>
          <p:nvPr userDrawn="1"/>
        </p:nvSpPr>
        <p:spPr bwMode="auto">
          <a:xfrm>
            <a:off x="0" y="609600"/>
            <a:ext cx="9131300" cy="241300"/>
          </a:xfrm>
          <a:prstGeom prst="rect">
            <a:avLst/>
          </a:prstGeom>
          <a:solidFill>
            <a:srgbClr val="84C9F4"/>
          </a:solidFill>
          <a:ln w="9525">
            <a:solidFill>
              <a:srgbClr val="84C9F4"/>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14"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15"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a:t>
            </a:r>
            <a:r>
              <a:rPr lang="en-US" sz="1000" dirty="0" smtClean="0">
                <a:solidFill>
                  <a:srgbClr val="080808"/>
                </a:solidFill>
                <a:latin typeface="Arial" pitchFamily="34" charset="0"/>
                <a:cs typeface="Arial" pitchFamily="34" charset="0"/>
              </a:rPr>
              <a:t>Dr. Carolyn Dumaresq, Acting </a:t>
            </a:r>
            <a:r>
              <a:rPr lang="en-US" sz="1000" dirty="0">
                <a:solidFill>
                  <a:srgbClr val="080808"/>
                </a:solidFill>
                <a:latin typeface="Arial" pitchFamily="34" charset="0"/>
                <a:cs typeface="Arial" pitchFamily="34" charset="0"/>
              </a:rPr>
              <a:t>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16"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17" name="Text Box 9"/>
          <p:cNvSpPr txBox="1">
            <a:spLocks noChangeArrowheads="1"/>
          </p:cNvSpPr>
          <p:nvPr userDrawn="1"/>
        </p:nvSpPr>
        <p:spPr bwMode="auto">
          <a:xfrm>
            <a:off x="136216" y="29782"/>
            <a:ext cx="6780831"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2013-2014</a:t>
            </a:r>
            <a:endParaRPr lang="en-US" b="1" dirty="0">
              <a:solidFill>
                <a:srgbClr val="FFFFFF"/>
              </a:solidFill>
            </a:endParaRPr>
          </a:p>
        </p:txBody>
      </p:sp>
      <p:graphicFrame>
        <p:nvGraphicFramePr>
          <p:cNvPr id="2" name="Object 1"/>
          <p:cNvGraphicFramePr>
            <a:graphicFrameLocks noGrp="1" noChangeAspect="1"/>
          </p:cNvGraphicFramePr>
          <p:nvPr userDrawn="1">
            <p:extLst>
              <p:ext uri="{D42A27DB-BD31-4B8C-83A1-F6EECF244321}">
                <p14:modId xmlns:p14="http://schemas.microsoft.com/office/powerpoint/2010/main" xmlns="" val="2951063837"/>
              </p:ext>
            </p:extLst>
          </p:nvPr>
        </p:nvGraphicFramePr>
        <p:xfrm>
          <a:off x="6897687" y="-7144"/>
          <a:ext cx="2130425" cy="547688"/>
        </p:xfrm>
        <a:graphic>
          <a:graphicData uri="http://schemas.openxmlformats.org/presentationml/2006/ole">
            <p:oleObj spid="_x0000_s125301" name="CorelPhotoPaint.Image.10" r:id="rId12" imgW="2130556" imgH="548223" progId="">
              <p:embed/>
            </p:oleObj>
          </a:graphicData>
        </a:graphic>
      </p:graphicFrame>
    </p:spTree>
    <p:extLst>
      <p:ext uri="{BB962C8B-B14F-4D97-AF65-F5344CB8AC3E}">
        <p14:creationId xmlns:p14="http://schemas.microsoft.com/office/powerpoint/2010/main" xmlns="" val="309991628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Lst>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imes New Roman" pitchFamily="18" charset="0"/>
        </a:defRPr>
      </a:lvl2pPr>
      <a:lvl3pPr algn="ctr" rtl="0" eaLnBrk="1" fontAlgn="base" hangingPunct="1">
        <a:spcBef>
          <a:spcPct val="0"/>
        </a:spcBef>
        <a:spcAft>
          <a:spcPct val="0"/>
        </a:spcAft>
        <a:defRPr sz="4000">
          <a:solidFill>
            <a:schemeClr val="tx2"/>
          </a:solidFill>
          <a:latin typeface="Times New Roman" pitchFamily="18" charset="0"/>
        </a:defRPr>
      </a:lvl3pPr>
      <a:lvl4pPr algn="ctr" rtl="0" eaLnBrk="1" fontAlgn="base" hangingPunct="1">
        <a:spcBef>
          <a:spcPct val="0"/>
        </a:spcBef>
        <a:spcAft>
          <a:spcPct val="0"/>
        </a:spcAft>
        <a:defRPr sz="4000">
          <a:solidFill>
            <a:schemeClr val="tx2"/>
          </a:solidFill>
          <a:latin typeface="Times New Roman" pitchFamily="18" charset="0"/>
        </a:defRPr>
      </a:lvl4pPr>
      <a:lvl5pPr algn="ctr" rtl="0" eaLnBrk="1" fontAlgn="base" hangingPunct="1">
        <a:spcBef>
          <a:spcPct val="0"/>
        </a:spcBef>
        <a:spcAft>
          <a:spcPct val="0"/>
        </a:spcAft>
        <a:defRPr sz="4000">
          <a:solidFill>
            <a:schemeClr val="tx2"/>
          </a:solidFill>
          <a:latin typeface="Times New Roman" pitchFamily="18" charset="0"/>
        </a:defRPr>
      </a:lvl5pPr>
      <a:lvl6pPr marL="457200" algn="ctr" rtl="0" eaLnBrk="1" fontAlgn="base" hangingPunct="1">
        <a:spcBef>
          <a:spcPct val="0"/>
        </a:spcBef>
        <a:spcAft>
          <a:spcPct val="0"/>
        </a:spcAft>
        <a:defRPr sz="4000">
          <a:solidFill>
            <a:schemeClr val="tx2"/>
          </a:solidFill>
          <a:latin typeface="Times New Roman" pitchFamily="18" charset="0"/>
        </a:defRPr>
      </a:lvl6pPr>
      <a:lvl7pPr marL="914400" algn="ctr" rtl="0" eaLnBrk="1" fontAlgn="base" hangingPunct="1">
        <a:spcBef>
          <a:spcPct val="0"/>
        </a:spcBef>
        <a:spcAft>
          <a:spcPct val="0"/>
        </a:spcAft>
        <a:defRPr sz="4000">
          <a:solidFill>
            <a:schemeClr val="tx2"/>
          </a:solidFill>
          <a:latin typeface="Times New Roman" pitchFamily="18" charset="0"/>
        </a:defRPr>
      </a:lvl7pPr>
      <a:lvl8pPr marL="1371600" algn="ctr" rtl="0" eaLnBrk="1" fontAlgn="base" hangingPunct="1">
        <a:spcBef>
          <a:spcPct val="0"/>
        </a:spcBef>
        <a:spcAft>
          <a:spcPct val="0"/>
        </a:spcAft>
        <a:defRPr sz="4000">
          <a:solidFill>
            <a:schemeClr val="tx2"/>
          </a:solidFill>
          <a:latin typeface="Times New Roman" pitchFamily="18" charset="0"/>
        </a:defRPr>
      </a:lvl8pPr>
      <a:lvl9pPr marL="1828800" algn="ctr" rtl="0" eaLnBrk="1" fontAlgn="base" hangingPunct="1">
        <a:spcBef>
          <a:spcPct val="0"/>
        </a:spcBef>
        <a:spcAft>
          <a:spcPct val="0"/>
        </a:spcAft>
        <a:defRPr sz="40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rPr>
              <a:t>  </a:t>
            </a:r>
          </a:p>
        </p:txBody>
      </p:sp>
      <p:sp>
        <p:nvSpPr>
          <p:cNvPr id="634885" name="Rectangle 5"/>
          <p:cNvSpPr>
            <a:spLocks noChangeArrowheads="1"/>
          </p:cNvSpPr>
          <p:nvPr/>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endParaRPr>
          </a:p>
        </p:txBody>
      </p:sp>
      <p:sp>
        <p:nvSpPr>
          <p:cNvPr id="634886" name="Rectangle 6"/>
          <p:cNvSpPr>
            <a:spLocks noChangeArrowheads="1"/>
          </p:cNvSpPr>
          <p:nvPr/>
        </p:nvSpPr>
        <p:spPr bwMode="auto">
          <a:xfrm>
            <a:off x="0" y="609600"/>
            <a:ext cx="9131300" cy="241300"/>
          </a:xfrm>
          <a:prstGeom prst="rect">
            <a:avLst/>
          </a:prstGeom>
          <a:solidFill>
            <a:srgbClr val="ABDAF7"/>
          </a:solidFill>
          <a:ln w="9525">
            <a:solidFill>
              <a:srgbClr val="D5DDED"/>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634887" name="Text Box 7"/>
          <p:cNvSpPr txBox="1">
            <a:spLocks noChangeArrowheads="1"/>
          </p:cNvSpPr>
          <p:nvPr/>
        </p:nvSpPr>
        <p:spPr bwMode="auto">
          <a:xfrm>
            <a:off x="152400" y="609600"/>
            <a:ext cx="5791200" cy="246063"/>
          </a:xfrm>
          <a:prstGeom prst="rect">
            <a:avLst/>
          </a:prstGeom>
          <a:noFill/>
          <a:ln w="9525">
            <a:no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Ronald J. Tomalis, 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p:nvSpPr>
        <p:spPr bwMode="auto">
          <a:xfrm>
            <a:off x="6858000" y="609600"/>
            <a:ext cx="2209800" cy="246063"/>
          </a:xfrm>
          <a:prstGeom prst="rect">
            <a:avLst/>
          </a:prstGeom>
          <a:no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634889" name="Text Box 9"/>
          <p:cNvSpPr txBox="1">
            <a:spLocks noChangeArrowheads="1"/>
          </p:cNvSpPr>
          <p:nvPr/>
        </p:nvSpPr>
        <p:spPr bwMode="auto">
          <a:xfrm>
            <a:off x="266700" y="1588"/>
            <a:ext cx="4383088" cy="461962"/>
          </a:xfrm>
          <a:prstGeom prst="rect">
            <a:avLst/>
          </a:prstGeom>
          <a:noFill/>
          <a:ln w="9525">
            <a:noFill/>
            <a:miter lim="800000"/>
            <a:headEnd/>
            <a:tailEnd/>
          </a:ln>
          <a:effectLst/>
        </p:spPr>
        <p:txBody>
          <a:bodyPr wrap="none">
            <a:spAutoFit/>
          </a:bodyPr>
          <a:lstStyle/>
          <a:p>
            <a:pPr>
              <a:defRPr/>
            </a:pPr>
            <a:r>
              <a:rPr lang="en-US" b="1" dirty="0">
                <a:solidFill>
                  <a:srgbClr val="FFFFFF"/>
                </a:solidFill>
              </a:rPr>
              <a:t>PSSA Administrator Training</a:t>
            </a:r>
          </a:p>
        </p:txBody>
      </p:sp>
      <p:graphicFrame>
        <p:nvGraphicFramePr>
          <p:cNvPr id="2050" name="Object 10"/>
          <p:cNvGraphicFramePr>
            <a:graphicFrameLocks noChangeAspect="1"/>
          </p:cNvGraphicFramePr>
          <p:nvPr/>
        </p:nvGraphicFramePr>
        <p:xfrm>
          <a:off x="6918325" y="0"/>
          <a:ext cx="2130425" cy="547688"/>
        </p:xfrm>
        <a:graphic>
          <a:graphicData uri="http://schemas.openxmlformats.org/presentationml/2006/ole">
            <p:oleObj spid="_x0000_s126314" name="CorelPhotoPaint.Image.10" r:id="rId11" imgW="2130556" imgH="548223" progId="">
              <p:embed/>
            </p:oleObj>
          </a:graphicData>
        </a:graphic>
      </p:graphicFrame>
      <p:pic>
        <p:nvPicPr>
          <p:cNvPr id="11"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12"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13" name="Rectangle 6"/>
          <p:cNvSpPr>
            <a:spLocks noChangeArrowheads="1"/>
          </p:cNvSpPr>
          <p:nvPr userDrawn="1"/>
        </p:nvSpPr>
        <p:spPr bwMode="auto">
          <a:xfrm>
            <a:off x="0" y="609600"/>
            <a:ext cx="9131300" cy="241300"/>
          </a:xfrm>
          <a:prstGeom prst="rect">
            <a:avLst/>
          </a:prstGeom>
          <a:solidFill>
            <a:srgbClr val="84C9F4"/>
          </a:solidFill>
          <a:ln w="9525">
            <a:solidFill>
              <a:srgbClr val="84C9F4"/>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14"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15"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a:t>
            </a:r>
            <a:r>
              <a:rPr lang="en-US" sz="1000" dirty="0" smtClean="0">
                <a:solidFill>
                  <a:srgbClr val="080808"/>
                </a:solidFill>
                <a:latin typeface="Arial" pitchFamily="34" charset="0"/>
                <a:cs typeface="Arial" pitchFamily="34" charset="0"/>
              </a:rPr>
              <a:t>▪</a:t>
            </a:r>
            <a:r>
              <a:rPr lang="en-US" sz="1000" baseline="0" dirty="0" smtClean="0">
                <a:solidFill>
                  <a:srgbClr val="080808"/>
                </a:solidFill>
                <a:latin typeface="Arial" pitchFamily="34" charset="0"/>
                <a:cs typeface="Arial" pitchFamily="34" charset="0"/>
              </a:rPr>
              <a:t>     </a:t>
            </a:r>
            <a:r>
              <a:rPr lang="en-US" sz="1000" dirty="0" smtClean="0">
                <a:solidFill>
                  <a:srgbClr val="080808"/>
                </a:solidFill>
                <a:latin typeface="Arial" pitchFamily="34" charset="0"/>
                <a:cs typeface="Arial" pitchFamily="34" charset="0"/>
              </a:rPr>
              <a:t>Dr. Carolyn Dumaresq, Acting Secretary </a:t>
            </a:r>
            <a:r>
              <a:rPr lang="en-US" sz="1000" dirty="0">
                <a:solidFill>
                  <a:srgbClr val="080808"/>
                </a:solidFill>
                <a:latin typeface="Arial" pitchFamily="34" charset="0"/>
                <a:cs typeface="Arial" pitchFamily="34" charset="0"/>
              </a:rPr>
              <a:t>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16"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17" name="Text Box 9"/>
          <p:cNvSpPr txBox="1">
            <a:spLocks noChangeArrowheads="1"/>
          </p:cNvSpPr>
          <p:nvPr userDrawn="1"/>
        </p:nvSpPr>
        <p:spPr bwMode="auto">
          <a:xfrm>
            <a:off x="266700" y="1588"/>
            <a:ext cx="4383088" cy="461962"/>
          </a:xfrm>
          <a:prstGeom prst="rect">
            <a:avLst/>
          </a:prstGeom>
          <a:noFill/>
          <a:ln w="9525">
            <a:noFill/>
            <a:miter lim="800000"/>
            <a:headEnd/>
            <a:tailEnd/>
          </a:ln>
          <a:effectLst/>
        </p:spPr>
        <p:txBody>
          <a:bodyPr wrap="none">
            <a:spAutoFit/>
          </a:bodyPr>
          <a:lstStyle/>
          <a:p>
            <a:pPr>
              <a:defRPr/>
            </a:pPr>
            <a:r>
              <a:rPr lang="en-US" b="1" dirty="0">
                <a:solidFill>
                  <a:srgbClr val="FFFFFF"/>
                </a:solidFill>
              </a:rPr>
              <a:t>PSSA Administrator Training</a:t>
            </a:r>
          </a:p>
        </p:txBody>
      </p:sp>
      <p:graphicFrame>
        <p:nvGraphicFramePr>
          <p:cNvPr id="2" name="Object 1"/>
          <p:cNvGraphicFramePr>
            <a:graphicFrameLocks noChangeAspect="1"/>
          </p:cNvGraphicFramePr>
          <p:nvPr userDrawn="1">
            <p:extLst>
              <p:ext uri="{D42A27DB-BD31-4B8C-83A1-F6EECF244321}">
                <p14:modId xmlns:p14="http://schemas.microsoft.com/office/powerpoint/2010/main" xmlns="" val="394148029"/>
              </p:ext>
            </p:extLst>
          </p:nvPr>
        </p:nvGraphicFramePr>
        <p:xfrm>
          <a:off x="6929283" y="1588"/>
          <a:ext cx="2130425" cy="547688"/>
        </p:xfrm>
        <a:graphic>
          <a:graphicData uri="http://schemas.openxmlformats.org/presentationml/2006/ole">
            <p:oleObj spid="_x0000_s126315" name="CorelPhotoPaint.Image.10" r:id="rId12" imgW="2130556" imgH="548223" progId="">
              <p:embed/>
            </p:oleObj>
          </a:graphicData>
        </a:graphic>
      </p:graphicFrame>
    </p:spTree>
    <p:extLst>
      <p:ext uri="{BB962C8B-B14F-4D97-AF65-F5344CB8AC3E}">
        <p14:creationId xmlns:p14="http://schemas.microsoft.com/office/powerpoint/2010/main" xmlns="" val="158504984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Lst>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imes New Roman" pitchFamily="18" charset="0"/>
        </a:defRPr>
      </a:lvl2pPr>
      <a:lvl3pPr algn="ctr" rtl="0" eaLnBrk="1" fontAlgn="base" hangingPunct="1">
        <a:spcBef>
          <a:spcPct val="0"/>
        </a:spcBef>
        <a:spcAft>
          <a:spcPct val="0"/>
        </a:spcAft>
        <a:defRPr sz="4000">
          <a:solidFill>
            <a:schemeClr val="tx2"/>
          </a:solidFill>
          <a:latin typeface="Times New Roman" pitchFamily="18" charset="0"/>
        </a:defRPr>
      </a:lvl3pPr>
      <a:lvl4pPr algn="ctr" rtl="0" eaLnBrk="1" fontAlgn="base" hangingPunct="1">
        <a:spcBef>
          <a:spcPct val="0"/>
        </a:spcBef>
        <a:spcAft>
          <a:spcPct val="0"/>
        </a:spcAft>
        <a:defRPr sz="4000">
          <a:solidFill>
            <a:schemeClr val="tx2"/>
          </a:solidFill>
          <a:latin typeface="Times New Roman" pitchFamily="18" charset="0"/>
        </a:defRPr>
      </a:lvl4pPr>
      <a:lvl5pPr algn="ctr" rtl="0" eaLnBrk="1" fontAlgn="base" hangingPunct="1">
        <a:spcBef>
          <a:spcPct val="0"/>
        </a:spcBef>
        <a:spcAft>
          <a:spcPct val="0"/>
        </a:spcAft>
        <a:defRPr sz="4000">
          <a:solidFill>
            <a:schemeClr val="tx2"/>
          </a:solidFill>
          <a:latin typeface="Times New Roman" pitchFamily="18" charset="0"/>
        </a:defRPr>
      </a:lvl5pPr>
      <a:lvl6pPr marL="457200" algn="ctr" rtl="0" eaLnBrk="1" fontAlgn="base" hangingPunct="1">
        <a:spcBef>
          <a:spcPct val="0"/>
        </a:spcBef>
        <a:spcAft>
          <a:spcPct val="0"/>
        </a:spcAft>
        <a:defRPr sz="4000">
          <a:solidFill>
            <a:schemeClr val="tx2"/>
          </a:solidFill>
          <a:latin typeface="Times New Roman" pitchFamily="18" charset="0"/>
        </a:defRPr>
      </a:lvl6pPr>
      <a:lvl7pPr marL="914400" algn="ctr" rtl="0" eaLnBrk="1" fontAlgn="base" hangingPunct="1">
        <a:spcBef>
          <a:spcPct val="0"/>
        </a:spcBef>
        <a:spcAft>
          <a:spcPct val="0"/>
        </a:spcAft>
        <a:defRPr sz="4000">
          <a:solidFill>
            <a:schemeClr val="tx2"/>
          </a:solidFill>
          <a:latin typeface="Times New Roman" pitchFamily="18" charset="0"/>
        </a:defRPr>
      </a:lvl7pPr>
      <a:lvl8pPr marL="1371600" algn="ctr" rtl="0" eaLnBrk="1" fontAlgn="base" hangingPunct="1">
        <a:spcBef>
          <a:spcPct val="0"/>
        </a:spcBef>
        <a:spcAft>
          <a:spcPct val="0"/>
        </a:spcAft>
        <a:defRPr sz="4000">
          <a:solidFill>
            <a:schemeClr val="tx2"/>
          </a:solidFill>
          <a:latin typeface="Times New Roman" pitchFamily="18" charset="0"/>
        </a:defRPr>
      </a:lvl8pPr>
      <a:lvl9pPr marL="1828800" algn="ctr" rtl="0" eaLnBrk="1" fontAlgn="base" hangingPunct="1">
        <a:spcBef>
          <a:spcPct val="0"/>
        </a:spcBef>
        <a:spcAft>
          <a:spcPct val="0"/>
        </a:spcAft>
        <a:defRPr sz="40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rPr>
              <a:t>  </a:t>
            </a:r>
          </a:p>
        </p:txBody>
      </p:sp>
      <p:sp>
        <p:nvSpPr>
          <p:cNvPr id="634885" name="Rectangle 5"/>
          <p:cNvSpPr>
            <a:spLocks noChangeArrowheads="1"/>
          </p:cNvSpPr>
          <p:nvPr/>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endParaRPr>
          </a:p>
        </p:txBody>
      </p:sp>
      <p:sp>
        <p:nvSpPr>
          <p:cNvPr id="634886" name="Rectangle 6"/>
          <p:cNvSpPr>
            <a:spLocks noChangeArrowheads="1"/>
          </p:cNvSpPr>
          <p:nvPr/>
        </p:nvSpPr>
        <p:spPr bwMode="auto">
          <a:xfrm>
            <a:off x="0" y="609600"/>
            <a:ext cx="9131300" cy="241300"/>
          </a:xfrm>
          <a:prstGeom prst="rect">
            <a:avLst/>
          </a:prstGeom>
          <a:solidFill>
            <a:srgbClr val="ABDAF7"/>
          </a:solidFill>
          <a:ln w="9525">
            <a:solidFill>
              <a:srgbClr val="D5DDED"/>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634887" name="Text Box 7"/>
          <p:cNvSpPr txBox="1">
            <a:spLocks noChangeArrowheads="1"/>
          </p:cNvSpPr>
          <p:nvPr/>
        </p:nvSpPr>
        <p:spPr bwMode="auto">
          <a:xfrm>
            <a:off x="152400" y="609600"/>
            <a:ext cx="5791200" cy="246063"/>
          </a:xfrm>
          <a:prstGeom prst="rect">
            <a:avLst/>
          </a:prstGeom>
          <a:noFill/>
          <a:ln w="9525">
            <a:no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Ronald J. Tomalis, 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p:nvSpPr>
        <p:spPr bwMode="auto">
          <a:xfrm>
            <a:off x="6858000" y="609600"/>
            <a:ext cx="2209800" cy="246063"/>
          </a:xfrm>
          <a:prstGeom prst="rect">
            <a:avLst/>
          </a:prstGeom>
          <a:no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634889" name="Text Box 9"/>
          <p:cNvSpPr txBox="1">
            <a:spLocks noChangeArrowheads="1"/>
          </p:cNvSpPr>
          <p:nvPr/>
        </p:nvSpPr>
        <p:spPr bwMode="auto">
          <a:xfrm>
            <a:off x="266700" y="1588"/>
            <a:ext cx="4383088" cy="461962"/>
          </a:xfrm>
          <a:prstGeom prst="rect">
            <a:avLst/>
          </a:prstGeom>
          <a:noFill/>
          <a:ln w="9525">
            <a:noFill/>
            <a:miter lim="800000"/>
            <a:headEnd/>
            <a:tailEnd/>
          </a:ln>
          <a:effectLst/>
        </p:spPr>
        <p:txBody>
          <a:bodyPr wrap="none">
            <a:spAutoFit/>
          </a:bodyPr>
          <a:lstStyle/>
          <a:p>
            <a:pPr>
              <a:defRPr/>
            </a:pPr>
            <a:r>
              <a:rPr lang="en-US" b="1" dirty="0">
                <a:solidFill>
                  <a:srgbClr val="FFFFFF"/>
                </a:solidFill>
              </a:rPr>
              <a:t>PSSA Administrator Training</a:t>
            </a:r>
          </a:p>
        </p:txBody>
      </p:sp>
      <p:graphicFrame>
        <p:nvGraphicFramePr>
          <p:cNvPr id="2050" name="Object 10"/>
          <p:cNvGraphicFramePr>
            <a:graphicFrameLocks noChangeAspect="1"/>
          </p:cNvGraphicFramePr>
          <p:nvPr/>
        </p:nvGraphicFramePr>
        <p:xfrm>
          <a:off x="6918325" y="0"/>
          <a:ext cx="2130425" cy="547688"/>
        </p:xfrm>
        <a:graphic>
          <a:graphicData uri="http://schemas.openxmlformats.org/presentationml/2006/ole">
            <p:oleObj spid="_x0000_s127338" name="CorelPhotoPaint.Image.10" r:id="rId11" imgW="2130556" imgH="548223" progId="">
              <p:embed/>
            </p:oleObj>
          </a:graphicData>
        </a:graphic>
      </p:graphicFrame>
      <p:pic>
        <p:nvPicPr>
          <p:cNvPr id="11"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12"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13" name="Rectangle 6"/>
          <p:cNvSpPr>
            <a:spLocks noChangeArrowheads="1"/>
          </p:cNvSpPr>
          <p:nvPr userDrawn="1"/>
        </p:nvSpPr>
        <p:spPr bwMode="auto">
          <a:xfrm>
            <a:off x="0" y="609600"/>
            <a:ext cx="9131300" cy="241300"/>
          </a:xfrm>
          <a:prstGeom prst="rect">
            <a:avLst/>
          </a:prstGeom>
          <a:solidFill>
            <a:srgbClr val="84C9F4"/>
          </a:solidFill>
          <a:ln w="9525">
            <a:solidFill>
              <a:srgbClr val="84C9F4"/>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14"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15"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a:t>
            </a:r>
            <a:r>
              <a:rPr lang="en-US" sz="1000" dirty="0" smtClean="0">
                <a:solidFill>
                  <a:srgbClr val="080808"/>
                </a:solidFill>
                <a:latin typeface="Arial" pitchFamily="34" charset="0"/>
                <a:cs typeface="Arial" pitchFamily="34" charset="0"/>
              </a:rPr>
              <a:t>▪     Dr. Carolyn Dumaresq, Acting Secretary </a:t>
            </a:r>
            <a:r>
              <a:rPr lang="en-US" sz="1000" dirty="0">
                <a:solidFill>
                  <a:srgbClr val="080808"/>
                </a:solidFill>
                <a:latin typeface="Arial" pitchFamily="34" charset="0"/>
                <a:cs typeface="Arial" pitchFamily="34" charset="0"/>
              </a:rPr>
              <a:t>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16"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17" name="Text Box 9"/>
          <p:cNvSpPr txBox="1">
            <a:spLocks noChangeArrowheads="1"/>
          </p:cNvSpPr>
          <p:nvPr userDrawn="1"/>
        </p:nvSpPr>
        <p:spPr bwMode="auto">
          <a:xfrm>
            <a:off x="266700" y="1588"/>
            <a:ext cx="4383088" cy="461962"/>
          </a:xfrm>
          <a:prstGeom prst="rect">
            <a:avLst/>
          </a:prstGeom>
          <a:noFill/>
          <a:ln w="9525">
            <a:noFill/>
            <a:miter lim="800000"/>
            <a:headEnd/>
            <a:tailEnd/>
          </a:ln>
          <a:effectLst/>
        </p:spPr>
        <p:txBody>
          <a:bodyPr wrap="none">
            <a:spAutoFit/>
          </a:bodyPr>
          <a:lstStyle/>
          <a:p>
            <a:pPr>
              <a:defRPr/>
            </a:pPr>
            <a:r>
              <a:rPr lang="en-US" b="1" dirty="0">
                <a:solidFill>
                  <a:srgbClr val="FFFFFF"/>
                </a:solidFill>
              </a:rPr>
              <a:t>PSSA Administrator Training</a:t>
            </a:r>
          </a:p>
        </p:txBody>
      </p:sp>
      <p:graphicFrame>
        <p:nvGraphicFramePr>
          <p:cNvPr id="2" name="Object 1"/>
          <p:cNvGraphicFramePr>
            <a:graphicFrameLocks noChangeAspect="1"/>
          </p:cNvGraphicFramePr>
          <p:nvPr userDrawn="1">
            <p:extLst>
              <p:ext uri="{D42A27DB-BD31-4B8C-83A1-F6EECF244321}">
                <p14:modId xmlns:p14="http://schemas.microsoft.com/office/powerpoint/2010/main" xmlns="" val="431018771"/>
              </p:ext>
            </p:extLst>
          </p:nvPr>
        </p:nvGraphicFramePr>
        <p:xfrm>
          <a:off x="6929283" y="1588"/>
          <a:ext cx="2130425" cy="547688"/>
        </p:xfrm>
        <a:graphic>
          <a:graphicData uri="http://schemas.openxmlformats.org/presentationml/2006/ole">
            <p:oleObj spid="_x0000_s127339" name="CorelPhotoPaint.Image.10" r:id="rId12" imgW="2130556" imgH="548223" progId="">
              <p:embed/>
            </p:oleObj>
          </a:graphicData>
        </a:graphic>
      </p:graphicFrame>
    </p:spTree>
    <p:extLst>
      <p:ext uri="{BB962C8B-B14F-4D97-AF65-F5344CB8AC3E}">
        <p14:creationId xmlns:p14="http://schemas.microsoft.com/office/powerpoint/2010/main" xmlns="" val="7652730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Lst>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imes New Roman" pitchFamily="18" charset="0"/>
        </a:defRPr>
      </a:lvl2pPr>
      <a:lvl3pPr algn="ctr" rtl="0" eaLnBrk="1" fontAlgn="base" hangingPunct="1">
        <a:spcBef>
          <a:spcPct val="0"/>
        </a:spcBef>
        <a:spcAft>
          <a:spcPct val="0"/>
        </a:spcAft>
        <a:defRPr sz="4000">
          <a:solidFill>
            <a:schemeClr val="tx2"/>
          </a:solidFill>
          <a:latin typeface="Times New Roman" pitchFamily="18" charset="0"/>
        </a:defRPr>
      </a:lvl3pPr>
      <a:lvl4pPr algn="ctr" rtl="0" eaLnBrk="1" fontAlgn="base" hangingPunct="1">
        <a:spcBef>
          <a:spcPct val="0"/>
        </a:spcBef>
        <a:spcAft>
          <a:spcPct val="0"/>
        </a:spcAft>
        <a:defRPr sz="4000">
          <a:solidFill>
            <a:schemeClr val="tx2"/>
          </a:solidFill>
          <a:latin typeface="Times New Roman" pitchFamily="18" charset="0"/>
        </a:defRPr>
      </a:lvl4pPr>
      <a:lvl5pPr algn="ctr" rtl="0" eaLnBrk="1" fontAlgn="base" hangingPunct="1">
        <a:spcBef>
          <a:spcPct val="0"/>
        </a:spcBef>
        <a:spcAft>
          <a:spcPct val="0"/>
        </a:spcAft>
        <a:defRPr sz="4000">
          <a:solidFill>
            <a:schemeClr val="tx2"/>
          </a:solidFill>
          <a:latin typeface="Times New Roman" pitchFamily="18" charset="0"/>
        </a:defRPr>
      </a:lvl5pPr>
      <a:lvl6pPr marL="457200" algn="ctr" rtl="0" eaLnBrk="1" fontAlgn="base" hangingPunct="1">
        <a:spcBef>
          <a:spcPct val="0"/>
        </a:spcBef>
        <a:spcAft>
          <a:spcPct val="0"/>
        </a:spcAft>
        <a:defRPr sz="4000">
          <a:solidFill>
            <a:schemeClr val="tx2"/>
          </a:solidFill>
          <a:latin typeface="Times New Roman" pitchFamily="18" charset="0"/>
        </a:defRPr>
      </a:lvl6pPr>
      <a:lvl7pPr marL="914400" algn="ctr" rtl="0" eaLnBrk="1" fontAlgn="base" hangingPunct="1">
        <a:spcBef>
          <a:spcPct val="0"/>
        </a:spcBef>
        <a:spcAft>
          <a:spcPct val="0"/>
        </a:spcAft>
        <a:defRPr sz="4000">
          <a:solidFill>
            <a:schemeClr val="tx2"/>
          </a:solidFill>
          <a:latin typeface="Times New Roman" pitchFamily="18" charset="0"/>
        </a:defRPr>
      </a:lvl7pPr>
      <a:lvl8pPr marL="1371600" algn="ctr" rtl="0" eaLnBrk="1" fontAlgn="base" hangingPunct="1">
        <a:spcBef>
          <a:spcPct val="0"/>
        </a:spcBef>
        <a:spcAft>
          <a:spcPct val="0"/>
        </a:spcAft>
        <a:defRPr sz="4000">
          <a:solidFill>
            <a:schemeClr val="tx2"/>
          </a:solidFill>
          <a:latin typeface="Times New Roman" pitchFamily="18" charset="0"/>
        </a:defRPr>
      </a:lvl8pPr>
      <a:lvl9pPr marL="1828800" algn="ctr" rtl="0" eaLnBrk="1" fontAlgn="base" hangingPunct="1">
        <a:spcBef>
          <a:spcPct val="0"/>
        </a:spcBef>
        <a:spcAft>
          <a:spcPct val="0"/>
        </a:spcAft>
        <a:defRPr sz="40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3" name="Picture 2" descr="Blue Background"/>
          <p:cNvPicPr>
            <a:picLocks noChangeAspect="1" noChangeArrowheads="1"/>
          </p:cNvPicPr>
          <p:nvPr/>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2054" name="Rectangle 3"/>
          <p:cNvSpPr>
            <a:spLocks noGrp="1" noChangeArrowheads="1"/>
          </p:cNvSpPr>
          <p:nvPr>
            <p:ph type="title"/>
          </p:nvPr>
        </p:nvSpPr>
        <p:spPr bwMode="auto">
          <a:xfrm>
            <a:off x="762000" y="830263"/>
            <a:ext cx="7772400" cy="7016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34884" name="Text Box 4"/>
          <p:cNvSpPr txBox="1">
            <a:spLocks noChangeArrowheads="1"/>
          </p:cNvSpPr>
          <p:nvPr/>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rPr>
              <a:t>  </a:t>
            </a:r>
          </a:p>
        </p:txBody>
      </p:sp>
      <p:sp>
        <p:nvSpPr>
          <p:cNvPr id="634885" name="Rectangle 5"/>
          <p:cNvSpPr>
            <a:spLocks noChangeArrowheads="1"/>
          </p:cNvSpPr>
          <p:nvPr/>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endParaRPr>
          </a:p>
        </p:txBody>
      </p:sp>
      <p:sp>
        <p:nvSpPr>
          <p:cNvPr id="634886" name="Rectangle 6"/>
          <p:cNvSpPr>
            <a:spLocks noChangeArrowheads="1"/>
          </p:cNvSpPr>
          <p:nvPr/>
        </p:nvSpPr>
        <p:spPr bwMode="auto">
          <a:xfrm>
            <a:off x="0" y="609600"/>
            <a:ext cx="9131300" cy="241300"/>
          </a:xfrm>
          <a:prstGeom prst="rect">
            <a:avLst/>
          </a:prstGeom>
          <a:solidFill>
            <a:srgbClr val="ABDAF7"/>
          </a:solidFill>
          <a:ln w="9525">
            <a:solidFill>
              <a:srgbClr val="D5DDED"/>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634887" name="Text Box 7"/>
          <p:cNvSpPr txBox="1">
            <a:spLocks noChangeArrowheads="1"/>
          </p:cNvSpPr>
          <p:nvPr/>
        </p:nvSpPr>
        <p:spPr bwMode="auto">
          <a:xfrm>
            <a:off x="152400" y="609600"/>
            <a:ext cx="5791200" cy="246063"/>
          </a:xfrm>
          <a:prstGeom prst="rect">
            <a:avLst/>
          </a:prstGeom>
          <a:noFill/>
          <a:ln w="9525">
            <a:no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     Ronald J. Tomalis, Secretary 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634888" name="Text Box 8"/>
          <p:cNvSpPr txBox="1">
            <a:spLocks noChangeArrowheads="1"/>
          </p:cNvSpPr>
          <p:nvPr/>
        </p:nvSpPr>
        <p:spPr bwMode="auto">
          <a:xfrm>
            <a:off x="6858000" y="609600"/>
            <a:ext cx="2209800" cy="246063"/>
          </a:xfrm>
          <a:prstGeom prst="rect">
            <a:avLst/>
          </a:prstGeom>
          <a:no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634889" name="Text Box 9"/>
          <p:cNvSpPr txBox="1">
            <a:spLocks noChangeArrowheads="1"/>
          </p:cNvSpPr>
          <p:nvPr/>
        </p:nvSpPr>
        <p:spPr bwMode="auto">
          <a:xfrm>
            <a:off x="266700" y="1588"/>
            <a:ext cx="5822235"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a:t>
            </a:r>
            <a:endParaRPr lang="en-US" b="1" dirty="0">
              <a:solidFill>
                <a:srgbClr val="FFFFFF"/>
              </a:solidFill>
            </a:endParaRPr>
          </a:p>
        </p:txBody>
      </p:sp>
      <p:graphicFrame>
        <p:nvGraphicFramePr>
          <p:cNvPr id="2050" name="Object 10"/>
          <p:cNvGraphicFramePr>
            <a:graphicFrameLocks noChangeAspect="1"/>
          </p:cNvGraphicFramePr>
          <p:nvPr/>
        </p:nvGraphicFramePr>
        <p:xfrm>
          <a:off x="6918325" y="0"/>
          <a:ext cx="2130425" cy="547688"/>
        </p:xfrm>
        <a:graphic>
          <a:graphicData uri="http://schemas.openxmlformats.org/presentationml/2006/ole">
            <p:oleObj spid="_x0000_s128344" name="CorelPhotoPaint.Image.10" r:id="rId11" imgW="2130556" imgH="548223" progId="">
              <p:embed/>
            </p:oleObj>
          </a:graphicData>
        </a:graphic>
      </p:graphicFrame>
      <p:pic>
        <p:nvPicPr>
          <p:cNvPr id="11" name="Picture 2" descr="Blue Background"/>
          <p:cNvPicPr>
            <a:picLocks noChangeAspect="1" noChangeArrowheads="1"/>
          </p:cNvPicPr>
          <p:nvPr userDrawn="1"/>
        </p:nvPicPr>
        <p:blipFill>
          <a:blip r:embed="rId10" cstate="print"/>
          <a:srcRect/>
          <a:stretch>
            <a:fillRect/>
          </a:stretch>
        </p:blipFill>
        <p:spPr bwMode="auto">
          <a:xfrm>
            <a:off x="-76200" y="-1"/>
            <a:ext cx="9144000" cy="6911975"/>
          </a:xfrm>
          <a:prstGeom prst="rect">
            <a:avLst/>
          </a:prstGeom>
          <a:noFill/>
          <a:ln w="9525">
            <a:noFill/>
            <a:miter lim="800000"/>
            <a:headEnd/>
            <a:tailEnd/>
          </a:ln>
        </p:spPr>
      </p:pic>
      <p:sp>
        <p:nvSpPr>
          <p:cNvPr id="12" name="Text Box 4"/>
          <p:cNvSpPr txBox="1">
            <a:spLocks noChangeArrowheads="1"/>
          </p:cNvSpPr>
          <p:nvPr userDrawn="1"/>
        </p:nvSpPr>
        <p:spPr bwMode="auto">
          <a:xfrm>
            <a:off x="6781800" y="533400"/>
            <a:ext cx="1219200" cy="461963"/>
          </a:xfrm>
          <a:prstGeom prst="rect">
            <a:avLst/>
          </a:prstGeom>
          <a:noFill/>
          <a:ln w="9525">
            <a:noFill/>
            <a:miter lim="800000"/>
            <a:headEnd/>
            <a:tailEnd/>
          </a:ln>
          <a:effectLst/>
        </p:spPr>
        <p:txBody>
          <a:bodyPr>
            <a:spAutoFit/>
          </a:bodyPr>
          <a:lstStyle/>
          <a:p>
            <a:pPr algn="ctr">
              <a:spcBef>
                <a:spcPct val="50000"/>
              </a:spcBef>
              <a:defRPr/>
            </a:pPr>
            <a:r>
              <a:rPr lang="en-US" dirty="0">
                <a:solidFill>
                  <a:srgbClr val="000000"/>
                </a:solidFill>
                <a:latin typeface="Times New Roman" pitchFamily="18" charset="0"/>
              </a:rPr>
              <a:t>  </a:t>
            </a:r>
          </a:p>
        </p:txBody>
      </p:sp>
      <p:sp>
        <p:nvSpPr>
          <p:cNvPr id="13" name="Rectangle 6"/>
          <p:cNvSpPr>
            <a:spLocks noChangeArrowheads="1"/>
          </p:cNvSpPr>
          <p:nvPr userDrawn="1"/>
        </p:nvSpPr>
        <p:spPr bwMode="auto">
          <a:xfrm>
            <a:off x="0" y="609600"/>
            <a:ext cx="9131300" cy="241300"/>
          </a:xfrm>
          <a:prstGeom prst="rect">
            <a:avLst/>
          </a:prstGeom>
          <a:solidFill>
            <a:srgbClr val="84C9F4"/>
          </a:solidFill>
          <a:ln w="9525">
            <a:solidFill>
              <a:srgbClr val="84C9F4"/>
            </a:solidFill>
            <a:miter lim="800000"/>
            <a:headEnd/>
            <a:tailEnd/>
          </a:ln>
          <a:effectLst/>
        </p:spPr>
        <p:txBody>
          <a:bodyPr wrap="none" anchor="ctr"/>
          <a:lstStyle/>
          <a:p>
            <a:pPr>
              <a:spcBef>
                <a:spcPct val="20000"/>
              </a:spcBef>
              <a:defRPr/>
            </a:pPr>
            <a:endParaRPr lang="en-US" sz="2700" b="1" dirty="0">
              <a:solidFill>
                <a:srgbClr val="000000"/>
              </a:solidFill>
              <a:latin typeface="Comic Sans MS" pitchFamily="66" charset="0"/>
            </a:endParaRPr>
          </a:p>
        </p:txBody>
      </p:sp>
      <p:sp>
        <p:nvSpPr>
          <p:cNvPr id="14" name="Rectangle 5"/>
          <p:cNvSpPr>
            <a:spLocks noChangeArrowheads="1"/>
          </p:cNvSpPr>
          <p:nvPr userDrawn="1"/>
        </p:nvSpPr>
        <p:spPr bwMode="auto">
          <a:xfrm>
            <a:off x="0" y="0"/>
            <a:ext cx="6724650" cy="533400"/>
          </a:xfrm>
          <a:prstGeom prst="rect">
            <a:avLst/>
          </a:prstGeom>
          <a:solidFill>
            <a:srgbClr val="003366"/>
          </a:solidFill>
          <a:ln w="9525">
            <a:solidFill>
              <a:srgbClr val="003366"/>
            </a:solidFill>
            <a:miter lim="800000"/>
            <a:headEnd/>
            <a:tailEnd/>
          </a:ln>
          <a:effectLst/>
        </p:spPr>
        <p:txBody>
          <a:bodyPr wrap="none" anchor="ctr"/>
          <a:lstStyle/>
          <a:p>
            <a:pPr algn="ctr">
              <a:defRPr/>
            </a:pPr>
            <a:endParaRPr lang="en-US" sz="1000" dirty="0">
              <a:solidFill>
                <a:srgbClr val="000000"/>
              </a:solidFill>
              <a:latin typeface="Times New Roman" pitchFamily="18" charset="0"/>
            </a:endParaRPr>
          </a:p>
        </p:txBody>
      </p:sp>
      <p:sp>
        <p:nvSpPr>
          <p:cNvPr id="15" name="Text Box 7"/>
          <p:cNvSpPr txBox="1">
            <a:spLocks noChangeArrowheads="1"/>
          </p:cNvSpPr>
          <p:nvPr userDrawn="1"/>
        </p:nvSpPr>
        <p:spPr bwMode="auto">
          <a:xfrm>
            <a:off x="152400" y="609600"/>
            <a:ext cx="5791200" cy="246063"/>
          </a:xfrm>
          <a:prstGeom prst="rect">
            <a:avLst/>
          </a:prstGeom>
          <a:solidFill>
            <a:srgbClr val="84C9F4"/>
          </a:solidFill>
          <a:ln w="9525">
            <a:solidFill>
              <a:srgbClr val="84C9F4"/>
            </a:solidFill>
            <a:miter lim="800000"/>
            <a:headEnd/>
            <a:tailEnd/>
          </a:ln>
          <a:effectLst/>
        </p:spPr>
        <p:txBody>
          <a:bodyPr>
            <a:spAutoFit/>
          </a:bodyPr>
          <a:lstStyle/>
          <a:p>
            <a:pPr>
              <a:spcBef>
                <a:spcPct val="50000"/>
              </a:spcBef>
              <a:defRPr/>
            </a:pPr>
            <a:r>
              <a:rPr lang="en-US" sz="1000" b="1" dirty="0">
                <a:solidFill>
                  <a:srgbClr val="000000"/>
                </a:solidFill>
                <a:latin typeface="Arial" pitchFamily="34" charset="0"/>
                <a:cs typeface="Arial" pitchFamily="34" charset="0"/>
              </a:rPr>
              <a:t>Tom Corbett</a:t>
            </a:r>
            <a:r>
              <a:rPr lang="en-US" sz="1000" dirty="0">
                <a:solidFill>
                  <a:srgbClr val="080808"/>
                </a:solidFill>
                <a:latin typeface="Arial" pitchFamily="34" charset="0"/>
                <a:cs typeface="Arial" pitchFamily="34" charset="0"/>
              </a:rPr>
              <a:t>, Governor    </a:t>
            </a:r>
            <a:r>
              <a:rPr lang="en-US" sz="1000" dirty="0" smtClean="0">
                <a:solidFill>
                  <a:srgbClr val="080808"/>
                </a:solidFill>
                <a:latin typeface="Arial" pitchFamily="34" charset="0"/>
                <a:cs typeface="Arial" pitchFamily="34" charset="0"/>
              </a:rPr>
              <a:t>▪     Dr. Carolyn Dumaresq, Acting Secretary </a:t>
            </a:r>
            <a:r>
              <a:rPr lang="en-US" sz="1000" dirty="0">
                <a:solidFill>
                  <a:srgbClr val="080808"/>
                </a:solidFill>
                <a:latin typeface="Arial" pitchFamily="34" charset="0"/>
                <a:cs typeface="Arial" pitchFamily="34" charset="0"/>
              </a:rPr>
              <a:t>of </a:t>
            </a:r>
            <a:r>
              <a:rPr lang="en-US" sz="1000" dirty="0" smtClean="0">
                <a:solidFill>
                  <a:srgbClr val="080808"/>
                </a:solidFill>
                <a:latin typeface="Arial" pitchFamily="34" charset="0"/>
                <a:cs typeface="Arial" pitchFamily="34" charset="0"/>
              </a:rPr>
              <a:t>Education</a:t>
            </a:r>
            <a:endParaRPr lang="en-US" sz="1000" dirty="0">
              <a:solidFill>
                <a:srgbClr val="080808"/>
              </a:solidFill>
              <a:latin typeface="Arial" pitchFamily="34" charset="0"/>
              <a:cs typeface="Arial" pitchFamily="34" charset="0"/>
            </a:endParaRPr>
          </a:p>
        </p:txBody>
      </p:sp>
      <p:sp>
        <p:nvSpPr>
          <p:cNvPr id="16" name="Text Box 8"/>
          <p:cNvSpPr txBox="1">
            <a:spLocks noChangeArrowheads="1"/>
          </p:cNvSpPr>
          <p:nvPr userDrawn="1"/>
        </p:nvSpPr>
        <p:spPr bwMode="auto">
          <a:xfrm>
            <a:off x="6858000" y="609600"/>
            <a:ext cx="2209800" cy="246063"/>
          </a:xfrm>
          <a:prstGeom prst="rect">
            <a:avLst/>
          </a:prstGeom>
          <a:solidFill>
            <a:srgbClr val="84C9F4"/>
          </a:solidFill>
          <a:ln w="9525">
            <a:noFill/>
            <a:miter lim="800000"/>
            <a:headEnd/>
            <a:tailEnd/>
          </a:ln>
          <a:effectLst/>
        </p:spPr>
        <p:txBody>
          <a:bodyPr>
            <a:spAutoFit/>
          </a:bodyPr>
          <a:lstStyle/>
          <a:p>
            <a:pPr algn="ctr">
              <a:spcBef>
                <a:spcPct val="50000"/>
              </a:spcBef>
              <a:defRPr/>
            </a:pPr>
            <a:r>
              <a:rPr lang="en-US" sz="1000" dirty="0">
                <a:solidFill>
                  <a:srgbClr val="080808"/>
                </a:solidFill>
              </a:rPr>
              <a:t>www.education.state.pa.us</a:t>
            </a:r>
          </a:p>
        </p:txBody>
      </p:sp>
      <p:sp>
        <p:nvSpPr>
          <p:cNvPr id="17" name="Text Box 9"/>
          <p:cNvSpPr txBox="1">
            <a:spLocks noChangeArrowheads="1"/>
          </p:cNvSpPr>
          <p:nvPr userDrawn="1"/>
        </p:nvSpPr>
        <p:spPr bwMode="auto">
          <a:xfrm>
            <a:off x="178643" y="1588"/>
            <a:ext cx="6610912" cy="461665"/>
          </a:xfrm>
          <a:prstGeom prst="rect">
            <a:avLst/>
          </a:prstGeom>
          <a:noFill/>
          <a:ln w="9525">
            <a:noFill/>
            <a:miter lim="800000"/>
            <a:headEnd/>
            <a:tailEnd/>
          </a:ln>
          <a:effectLst/>
        </p:spPr>
        <p:txBody>
          <a:bodyPr wrap="none">
            <a:spAutoFit/>
          </a:bodyPr>
          <a:lstStyle/>
          <a:p>
            <a:pPr>
              <a:defRPr/>
            </a:pPr>
            <a:r>
              <a:rPr lang="en-US" b="1" dirty="0" smtClean="0">
                <a:solidFill>
                  <a:srgbClr val="FFFFFF"/>
                </a:solidFill>
              </a:rPr>
              <a:t>Pennsylvania State Assessments 2013-2014</a:t>
            </a:r>
            <a:endParaRPr lang="en-US" b="1" dirty="0">
              <a:solidFill>
                <a:srgbClr val="FFFFFF"/>
              </a:solidFill>
            </a:endParaRPr>
          </a:p>
        </p:txBody>
      </p:sp>
      <p:graphicFrame>
        <p:nvGraphicFramePr>
          <p:cNvPr id="2" name="Object 1"/>
          <p:cNvGraphicFramePr>
            <a:graphicFrameLocks noGrp="1" noChangeAspect="1"/>
          </p:cNvGraphicFramePr>
          <p:nvPr userDrawn="1">
            <p:extLst>
              <p:ext uri="{D42A27DB-BD31-4B8C-83A1-F6EECF244321}">
                <p14:modId xmlns:p14="http://schemas.microsoft.com/office/powerpoint/2010/main" xmlns="" val="31847368"/>
              </p:ext>
            </p:extLst>
          </p:nvPr>
        </p:nvGraphicFramePr>
        <p:xfrm>
          <a:off x="6897687" y="-7144"/>
          <a:ext cx="2130425" cy="547688"/>
        </p:xfrm>
        <a:graphic>
          <a:graphicData uri="http://schemas.openxmlformats.org/presentationml/2006/ole">
            <p:oleObj spid="_x0000_s128345" name="CorelPhotoPaint.Image.10" r:id="rId12" imgW="2130556" imgH="548223" progId="">
              <p:embed/>
            </p:oleObj>
          </a:graphicData>
        </a:graphic>
      </p:graphicFrame>
    </p:spTree>
    <p:extLst>
      <p:ext uri="{BB962C8B-B14F-4D97-AF65-F5344CB8AC3E}">
        <p14:creationId xmlns:p14="http://schemas.microsoft.com/office/powerpoint/2010/main" xmlns="" val="343784697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Lst>
  <p:timing>
    <p:tnLst>
      <p:par>
        <p:cTn id="1" dur="indefinite" restart="never" nodeType="tmRoot"/>
      </p:par>
    </p:tnLst>
  </p:timing>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Times New Roman" pitchFamily="18" charset="0"/>
        </a:defRPr>
      </a:lvl2pPr>
      <a:lvl3pPr algn="ctr" rtl="0" eaLnBrk="1" fontAlgn="base" hangingPunct="1">
        <a:spcBef>
          <a:spcPct val="0"/>
        </a:spcBef>
        <a:spcAft>
          <a:spcPct val="0"/>
        </a:spcAft>
        <a:defRPr sz="4000">
          <a:solidFill>
            <a:schemeClr val="tx2"/>
          </a:solidFill>
          <a:latin typeface="Times New Roman" pitchFamily="18" charset="0"/>
        </a:defRPr>
      </a:lvl3pPr>
      <a:lvl4pPr algn="ctr" rtl="0" eaLnBrk="1" fontAlgn="base" hangingPunct="1">
        <a:spcBef>
          <a:spcPct val="0"/>
        </a:spcBef>
        <a:spcAft>
          <a:spcPct val="0"/>
        </a:spcAft>
        <a:defRPr sz="4000">
          <a:solidFill>
            <a:schemeClr val="tx2"/>
          </a:solidFill>
          <a:latin typeface="Times New Roman" pitchFamily="18" charset="0"/>
        </a:defRPr>
      </a:lvl4pPr>
      <a:lvl5pPr algn="ctr" rtl="0" eaLnBrk="1" fontAlgn="base" hangingPunct="1">
        <a:spcBef>
          <a:spcPct val="0"/>
        </a:spcBef>
        <a:spcAft>
          <a:spcPct val="0"/>
        </a:spcAft>
        <a:defRPr sz="4000">
          <a:solidFill>
            <a:schemeClr val="tx2"/>
          </a:solidFill>
          <a:latin typeface="Times New Roman" pitchFamily="18" charset="0"/>
        </a:defRPr>
      </a:lvl5pPr>
      <a:lvl6pPr marL="457200" algn="ctr" rtl="0" eaLnBrk="1" fontAlgn="base" hangingPunct="1">
        <a:spcBef>
          <a:spcPct val="0"/>
        </a:spcBef>
        <a:spcAft>
          <a:spcPct val="0"/>
        </a:spcAft>
        <a:defRPr sz="4000">
          <a:solidFill>
            <a:schemeClr val="tx2"/>
          </a:solidFill>
          <a:latin typeface="Times New Roman" pitchFamily="18" charset="0"/>
        </a:defRPr>
      </a:lvl6pPr>
      <a:lvl7pPr marL="914400" algn="ctr" rtl="0" eaLnBrk="1" fontAlgn="base" hangingPunct="1">
        <a:spcBef>
          <a:spcPct val="0"/>
        </a:spcBef>
        <a:spcAft>
          <a:spcPct val="0"/>
        </a:spcAft>
        <a:defRPr sz="4000">
          <a:solidFill>
            <a:schemeClr val="tx2"/>
          </a:solidFill>
          <a:latin typeface="Times New Roman" pitchFamily="18" charset="0"/>
        </a:defRPr>
      </a:lvl7pPr>
      <a:lvl8pPr marL="1371600" algn="ctr" rtl="0" eaLnBrk="1" fontAlgn="base" hangingPunct="1">
        <a:spcBef>
          <a:spcPct val="0"/>
        </a:spcBef>
        <a:spcAft>
          <a:spcPct val="0"/>
        </a:spcAft>
        <a:defRPr sz="4000">
          <a:solidFill>
            <a:schemeClr val="tx2"/>
          </a:solidFill>
          <a:latin typeface="Times New Roman" pitchFamily="18" charset="0"/>
        </a:defRPr>
      </a:lvl8pPr>
      <a:lvl9pPr marL="1828800" algn="ctr" rtl="0" eaLnBrk="1" fontAlgn="base" hangingPunct="1">
        <a:spcBef>
          <a:spcPct val="0"/>
        </a:spcBef>
        <a:spcAft>
          <a:spcPct val="0"/>
        </a:spcAft>
        <a:defRPr sz="40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8.xml"/></Relationships>
</file>

<file path=ppt/slides/_rels/slide10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0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108.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1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5.xml.rels><?xml version="1.0" encoding="UTF-8" standalone="yes"?>
<Relationships xmlns="http://schemas.openxmlformats.org/package/2006/relationships"><Relationship Id="rId2" Type="http://schemas.openxmlformats.org/officeDocument/2006/relationships/hyperlink" Target="http://www.wida.us/assessment/ACCESS/" TargetMode="External"/><Relationship Id="rId1" Type="http://schemas.openxmlformats.org/officeDocument/2006/relationships/slideLayout" Target="../slideLayouts/slideLayout8.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0.xml.rels><?xml version="1.0" encoding="UTF-8" standalone="yes"?>
<Relationships xmlns="http://schemas.openxmlformats.org/package/2006/relationships"><Relationship Id="rId2" Type="http://schemas.openxmlformats.org/officeDocument/2006/relationships/hyperlink" Target="http://www.eslportalpa.info/index.cfm?pageid=2703" TargetMode="External"/><Relationship Id="rId1" Type="http://schemas.openxmlformats.org/officeDocument/2006/relationships/slideLayout" Target="../slideLayouts/slideLayout8.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9.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6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marL="0" lvl="0" indent="0" algn="ctr">
              <a:buNone/>
              <a:tabLst>
                <a:tab pos="2684463" algn="l"/>
              </a:tabLst>
              <a:defRPr/>
            </a:pPr>
            <a:endParaRPr lang="en-US" sz="6000" b="1" kern="1200" dirty="0" smtClean="0">
              <a:solidFill>
                <a:srgbClr val="003399"/>
              </a:solidFill>
              <a:effectLst>
                <a:outerShdw blurRad="38100" dist="38100" dir="2700000" algn="tl">
                  <a:srgbClr val="C0C0C0"/>
                </a:outerShdw>
              </a:effectLst>
              <a:latin typeface="Arial" charset="0"/>
            </a:endParaRPr>
          </a:p>
          <a:p>
            <a:pPr marL="0" lvl="0" indent="0" algn="ctr">
              <a:buNone/>
              <a:tabLst>
                <a:tab pos="2684463" algn="l"/>
              </a:tabLst>
              <a:defRPr/>
            </a:pPr>
            <a:r>
              <a:rPr lang="en-US" sz="6000" b="1" kern="1200" dirty="0" smtClean="0">
                <a:effectLst>
                  <a:outerShdw blurRad="38100" dist="38100" dir="2700000" algn="tl">
                    <a:srgbClr val="C0C0C0"/>
                  </a:outerShdw>
                </a:effectLst>
                <a:latin typeface="Arial" charset="0"/>
              </a:rPr>
              <a:t>Pennsylvania </a:t>
            </a:r>
            <a:r>
              <a:rPr lang="en-US" sz="6000" b="1" kern="1200" dirty="0">
                <a:effectLst>
                  <a:outerShdw blurRad="38100" dist="38100" dir="2700000" algn="tl">
                    <a:srgbClr val="C0C0C0"/>
                  </a:outerShdw>
                </a:effectLst>
                <a:latin typeface="Arial" charset="0"/>
              </a:rPr>
              <a:t>State </a:t>
            </a:r>
          </a:p>
          <a:p>
            <a:pPr marL="0" lvl="0" indent="0" algn="ctr">
              <a:buNone/>
              <a:tabLst>
                <a:tab pos="2684463" algn="l"/>
              </a:tabLst>
              <a:defRPr/>
            </a:pPr>
            <a:r>
              <a:rPr lang="en-US" sz="6000" b="1" kern="1200" dirty="0">
                <a:effectLst>
                  <a:outerShdw blurRad="38100" dist="38100" dir="2700000" algn="tl">
                    <a:srgbClr val="C0C0C0"/>
                  </a:outerShdw>
                </a:effectLst>
                <a:latin typeface="Arial" charset="0"/>
              </a:rPr>
              <a:t>Assessments</a:t>
            </a:r>
          </a:p>
          <a:p>
            <a:pPr marL="0" lvl="0" indent="0" algn="ctr">
              <a:buNone/>
              <a:tabLst>
                <a:tab pos="2684463" algn="l"/>
              </a:tabLst>
              <a:defRPr/>
            </a:pPr>
            <a:r>
              <a:rPr lang="en-US" sz="6000" b="1" kern="1200" dirty="0" smtClean="0">
                <a:effectLst>
                  <a:outerShdw blurRad="38100" dist="38100" dir="2700000" algn="tl">
                    <a:srgbClr val="C0C0C0"/>
                  </a:outerShdw>
                </a:effectLst>
                <a:latin typeface="Arial" charset="0"/>
              </a:rPr>
              <a:t>2013 </a:t>
            </a:r>
            <a:r>
              <a:rPr lang="en-US" sz="6000" b="1" kern="1200" dirty="0">
                <a:effectLst>
                  <a:outerShdw blurRad="38100" dist="38100" dir="2700000" algn="tl">
                    <a:srgbClr val="C0C0C0"/>
                  </a:outerShdw>
                </a:effectLst>
                <a:latin typeface="Arial" charset="0"/>
              </a:rPr>
              <a:t>- </a:t>
            </a:r>
            <a:r>
              <a:rPr lang="en-US" sz="6000" b="1" kern="1200" dirty="0" smtClean="0">
                <a:effectLst>
                  <a:outerShdw blurRad="38100" dist="38100" dir="2700000" algn="tl">
                    <a:srgbClr val="C0C0C0"/>
                  </a:outerShdw>
                </a:effectLst>
                <a:latin typeface="Arial" charset="0"/>
              </a:rPr>
              <a:t>2014</a:t>
            </a:r>
            <a:endParaRPr lang="en-US" sz="6000" b="1" kern="1200" dirty="0">
              <a:effectLst>
                <a:outerShdw blurRad="38100" dist="38100" dir="2700000" algn="tl">
                  <a:srgbClr val="C0C0C0"/>
                </a:outerShdw>
              </a:effectLst>
              <a:latin typeface="Arial" charset="0"/>
            </a:endParaRPr>
          </a:p>
          <a:p>
            <a:endParaRPr lang="en-US" dirty="0"/>
          </a:p>
        </p:txBody>
      </p:sp>
    </p:spTree>
    <p:extLst>
      <p:ext uri="{BB962C8B-B14F-4D97-AF65-F5344CB8AC3E}">
        <p14:creationId xmlns:p14="http://schemas.microsoft.com/office/powerpoint/2010/main" xmlns="" val="890901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dirty="0" smtClean="0"/>
              <a:t>Additions for test administration:</a:t>
            </a:r>
          </a:p>
          <a:p>
            <a:pPr lvl="2">
              <a:buFont typeface="Arial" pitchFamily="34" charset="0"/>
              <a:buChar char="•"/>
            </a:pPr>
            <a:r>
              <a:rPr lang="en-US" sz="2800" dirty="0" smtClean="0"/>
              <a:t>Scoring guidelines will be included separately with the secure test materials. </a:t>
            </a:r>
          </a:p>
          <a:p>
            <a:pPr lvl="2">
              <a:buFont typeface="Arial" pitchFamily="34" charset="0"/>
              <a:buChar char="•"/>
            </a:pPr>
            <a:r>
              <a:rPr lang="en-US" sz="2800" dirty="0"/>
              <a:t>PDE has the test contractor prepare a report for each LEA on excessive logins by the same student to an online assessment.  Please keep a record of system failures such as loss of internet connection, etc., to answer any questions your LEA may have</a:t>
            </a:r>
            <a:r>
              <a:rPr lang="en-US" dirty="0"/>
              <a:t>.</a:t>
            </a:r>
          </a:p>
          <a:p>
            <a:pPr marL="914400" lvl="2" indent="0">
              <a:buNone/>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xmlns="" val="92229740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a:solidFill>
                  <a:schemeClr val="tx1"/>
                </a:solidFill>
              </a:rPr>
              <a:t>Who Takes the Keystones?</a:t>
            </a:r>
            <a:endParaRPr lang="en-US" dirty="0">
              <a:solidFill>
                <a:schemeClr val="tx1"/>
              </a:solidFill>
            </a:endParaRPr>
          </a:p>
        </p:txBody>
      </p:sp>
      <p:sp>
        <p:nvSpPr>
          <p:cNvPr id="3" name="Content Placeholder 2"/>
          <p:cNvSpPr>
            <a:spLocks noGrp="1"/>
          </p:cNvSpPr>
          <p:nvPr>
            <p:ph idx="1"/>
          </p:nvPr>
        </p:nvSpPr>
        <p:spPr>
          <a:xfrm>
            <a:off x="457200" y="1752600"/>
            <a:ext cx="8229600" cy="4525963"/>
          </a:xfrm>
        </p:spPr>
        <p:txBody>
          <a:bodyPr/>
          <a:lstStyle/>
          <a:p>
            <a:pPr>
              <a:buClr>
                <a:schemeClr val="tx1"/>
              </a:buClr>
              <a:buSzPct val="75000"/>
              <a:buFont typeface="Wingdings" pitchFamily="2" charset="2"/>
              <a:buChar char="§"/>
            </a:pPr>
            <a:r>
              <a:rPr lang="en-US" sz="2800" dirty="0" smtClean="0"/>
              <a:t>All </a:t>
            </a:r>
            <a:r>
              <a:rPr lang="en-US" sz="2800" dirty="0"/>
              <a:t>students in Grade 11 who have not already </a:t>
            </a:r>
            <a:r>
              <a:rPr lang="en-US" sz="2800" dirty="0" smtClean="0"/>
              <a:t>taken a Keystone </a:t>
            </a:r>
            <a:r>
              <a:rPr lang="en-US" sz="2800" dirty="0"/>
              <a:t>Exam in Algebra </a:t>
            </a:r>
            <a:r>
              <a:rPr lang="en-US" sz="2800" dirty="0" smtClean="0"/>
              <a:t>I, </a:t>
            </a:r>
            <a:r>
              <a:rPr lang="en-US" sz="2800" dirty="0"/>
              <a:t>Biology</a:t>
            </a:r>
            <a:r>
              <a:rPr lang="en-US" sz="2800" dirty="0" smtClean="0"/>
              <a:t>, and Literature</a:t>
            </a:r>
            <a:endParaRPr lang="en-US" sz="2800" dirty="0"/>
          </a:p>
          <a:p>
            <a:pPr>
              <a:buClr>
                <a:schemeClr val="tx1"/>
              </a:buClr>
              <a:buSzPct val="75000"/>
              <a:buFont typeface="Wingdings" pitchFamily="2" charset="2"/>
              <a:buChar char="§"/>
            </a:pPr>
            <a:r>
              <a:rPr lang="en-US" sz="2800" dirty="0"/>
              <a:t>All students who will complete a Biology course this school year</a:t>
            </a:r>
          </a:p>
          <a:p>
            <a:pPr>
              <a:buClr>
                <a:schemeClr val="tx1"/>
              </a:buClr>
              <a:buSzPct val="75000"/>
              <a:buFont typeface="Wingdings" pitchFamily="2" charset="2"/>
              <a:buChar char="§"/>
            </a:pPr>
            <a:r>
              <a:rPr lang="en-US" sz="2800" dirty="0"/>
              <a:t>All students who will complete an Algebra I course this year</a:t>
            </a:r>
          </a:p>
          <a:p>
            <a:pPr>
              <a:buClr>
                <a:schemeClr val="tx1"/>
              </a:buClr>
              <a:buSzPct val="75000"/>
              <a:buFont typeface="Wingdings" pitchFamily="2" charset="2"/>
              <a:buChar char="§"/>
            </a:pPr>
            <a:r>
              <a:rPr lang="en-US" sz="2800" dirty="0"/>
              <a:t>All </a:t>
            </a:r>
            <a:r>
              <a:rPr lang="en-US" sz="2800" dirty="0" smtClean="0"/>
              <a:t>students </a:t>
            </a:r>
            <a:r>
              <a:rPr lang="en-US" sz="2800" dirty="0"/>
              <a:t>who </a:t>
            </a:r>
            <a:r>
              <a:rPr lang="en-US" sz="2800" dirty="0" smtClean="0"/>
              <a:t>will complete coursework that covers the content of the Literature Exam this year</a:t>
            </a:r>
            <a:endParaRPr lang="en-US" sz="2800" dirty="0"/>
          </a:p>
          <a:p>
            <a:pPr>
              <a:buClr>
                <a:schemeClr val="tx1"/>
              </a:buClr>
              <a:buSzPct val="75000"/>
            </a:pPr>
            <a:endParaRPr lang="en-US" dirty="0"/>
          </a:p>
        </p:txBody>
      </p:sp>
    </p:spTree>
    <p:extLst>
      <p:ext uri="{BB962C8B-B14F-4D97-AF65-F5344CB8AC3E}">
        <p14:creationId xmlns:p14="http://schemas.microsoft.com/office/powerpoint/2010/main" xmlns="" val="79226618"/>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Keystones and Regulations</a:t>
            </a:r>
            <a:endParaRPr lang="en-US" b="1" dirty="0">
              <a:solidFill>
                <a:schemeClr val="tx1"/>
              </a:solidFill>
            </a:endParaRPr>
          </a:p>
        </p:txBody>
      </p:sp>
      <p:sp>
        <p:nvSpPr>
          <p:cNvPr id="3" name="Content Placeholder 2"/>
          <p:cNvSpPr>
            <a:spLocks noGrp="1"/>
          </p:cNvSpPr>
          <p:nvPr>
            <p:ph idx="1"/>
          </p:nvPr>
        </p:nvSpPr>
        <p:spPr>
          <a:xfrm>
            <a:off x="457200" y="1828800"/>
            <a:ext cx="8229600" cy="4525963"/>
          </a:xfrm>
        </p:spPr>
        <p:txBody>
          <a:bodyPr/>
          <a:lstStyle/>
          <a:p>
            <a:pPr>
              <a:buClr>
                <a:schemeClr val="tx1"/>
              </a:buClr>
              <a:buSzPct val="75000"/>
              <a:buFont typeface="Wingdings" pitchFamily="2" charset="2"/>
              <a:buChar char="§"/>
            </a:pPr>
            <a:r>
              <a:rPr lang="en-US" dirty="0" smtClean="0"/>
              <a:t>Students must take the Keystone Exams to meet class of 2017 graduation requirements under Chapter 4 Regulations.</a:t>
            </a:r>
          </a:p>
          <a:p>
            <a:pPr>
              <a:buClr>
                <a:schemeClr val="tx1"/>
              </a:buClr>
              <a:buSzPct val="75000"/>
              <a:buFont typeface="Wingdings" pitchFamily="2" charset="2"/>
              <a:buChar char="§"/>
            </a:pPr>
            <a:endParaRPr lang="en-US" dirty="0" smtClean="0"/>
          </a:p>
          <a:p>
            <a:pPr>
              <a:buClr>
                <a:schemeClr val="tx1"/>
              </a:buClr>
              <a:buSzPct val="75000"/>
              <a:buFont typeface="Wingdings" pitchFamily="2" charset="2"/>
              <a:buChar char="§"/>
            </a:pPr>
            <a:r>
              <a:rPr lang="en-US" dirty="0" smtClean="0"/>
              <a:t>Students must take the Keystone Exams to meet federal accountability requirements.</a:t>
            </a:r>
          </a:p>
          <a:p>
            <a:endParaRPr lang="en-US" dirty="0"/>
          </a:p>
        </p:txBody>
      </p:sp>
    </p:spTree>
    <p:extLst>
      <p:ext uri="{BB962C8B-B14F-4D97-AF65-F5344CB8AC3E}">
        <p14:creationId xmlns:p14="http://schemas.microsoft.com/office/powerpoint/2010/main" xmlns="" val="3860450913"/>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5400" b="1" dirty="0" smtClean="0">
                <a:solidFill>
                  <a:schemeClr val="tx1"/>
                </a:solidFill>
              </a:rPr>
              <a:t>Keystone Algebra I Exam</a:t>
            </a:r>
            <a:endParaRPr lang="en-US" sz="5400" b="1" dirty="0">
              <a:solidFill>
                <a:schemeClr val="tx1"/>
              </a:solidFill>
            </a:endParaRPr>
          </a:p>
        </p:txBody>
      </p:sp>
    </p:spTree>
    <p:extLst>
      <p:ext uri="{BB962C8B-B14F-4D97-AF65-F5344CB8AC3E}">
        <p14:creationId xmlns:p14="http://schemas.microsoft.com/office/powerpoint/2010/main" xmlns="" val="212996401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Keystone Algebra I</a:t>
            </a:r>
            <a:endParaRPr lang="en-US" b="1" dirty="0">
              <a:solidFill>
                <a:schemeClr val="tx1"/>
              </a:solidFill>
            </a:endParaRPr>
          </a:p>
        </p:txBody>
      </p:sp>
      <p:sp>
        <p:nvSpPr>
          <p:cNvPr id="3" name="Content Placeholder 2"/>
          <p:cNvSpPr>
            <a:spLocks noGrp="1"/>
          </p:cNvSpPr>
          <p:nvPr>
            <p:ph idx="1"/>
          </p:nvPr>
        </p:nvSpPr>
        <p:spPr/>
        <p:txBody>
          <a:bodyPr/>
          <a:lstStyle/>
          <a:p>
            <a:pPr>
              <a:buSzPct val="75000"/>
              <a:buFont typeface="Wingdings" pitchFamily="2" charset="2"/>
              <a:buChar char="§"/>
            </a:pPr>
            <a:r>
              <a:rPr lang="en-US" dirty="0" smtClean="0"/>
              <a:t>Two modules</a:t>
            </a:r>
          </a:p>
          <a:p>
            <a:pPr>
              <a:buSzPct val="75000"/>
              <a:buFont typeface="Wingdings" pitchFamily="2" charset="2"/>
              <a:buChar char="§"/>
            </a:pPr>
            <a:r>
              <a:rPr lang="en-US" dirty="0" smtClean="0"/>
              <a:t>Each Module has 30 points – 18 from multiple choice and 12 from open-ended</a:t>
            </a:r>
          </a:p>
          <a:p>
            <a:pPr>
              <a:buSzPct val="75000"/>
              <a:buFont typeface="Wingdings" pitchFamily="2" charset="2"/>
              <a:buChar char="§"/>
            </a:pPr>
            <a:r>
              <a:rPr lang="en-US" dirty="0" smtClean="0"/>
              <a:t>Each open-ended is worth four points</a:t>
            </a:r>
          </a:p>
          <a:p>
            <a:pPr>
              <a:buSzPct val="75000"/>
              <a:buFont typeface="Wingdings" pitchFamily="2" charset="2"/>
              <a:buChar char="§"/>
            </a:pPr>
            <a:r>
              <a:rPr lang="en-US" dirty="0" smtClean="0"/>
              <a:t>Some open-ended will be machine scored</a:t>
            </a:r>
          </a:p>
          <a:p>
            <a:pPr>
              <a:buSzPct val="75000"/>
              <a:buFont typeface="Wingdings" pitchFamily="2" charset="2"/>
              <a:buChar char="§"/>
            </a:pPr>
            <a:r>
              <a:rPr lang="en-US" dirty="0" smtClean="0"/>
              <a:t>Students in the class of 2017 must score at the  proficient or advanced level to graduate</a:t>
            </a:r>
          </a:p>
        </p:txBody>
      </p:sp>
    </p:spTree>
    <p:extLst>
      <p:ext uri="{BB962C8B-B14F-4D97-AF65-F5344CB8AC3E}">
        <p14:creationId xmlns:p14="http://schemas.microsoft.com/office/powerpoint/2010/main" xmlns="" val="180942132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a:solidFill>
                  <a:schemeClr val="tx1"/>
                </a:solidFill>
              </a:rPr>
              <a:t>Keystone Algebra I</a:t>
            </a:r>
          </a:p>
        </p:txBody>
      </p:sp>
      <p:sp>
        <p:nvSpPr>
          <p:cNvPr id="3" name="Content Placeholder 2"/>
          <p:cNvSpPr>
            <a:spLocks noGrp="1"/>
          </p:cNvSpPr>
          <p:nvPr>
            <p:ph idx="1"/>
          </p:nvPr>
        </p:nvSpPr>
        <p:spPr>
          <a:xfrm>
            <a:off x="457200" y="1676400"/>
            <a:ext cx="8229600" cy="4525963"/>
          </a:xfrm>
        </p:spPr>
        <p:txBody>
          <a:bodyPr/>
          <a:lstStyle/>
          <a:p>
            <a:pPr>
              <a:buSzPct val="75000"/>
              <a:buFont typeface="Wingdings" pitchFamily="2" charset="2"/>
              <a:buChar char="§"/>
            </a:pPr>
            <a:r>
              <a:rPr lang="en-US" dirty="0"/>
              <a:t>Modules are scored separately and can be passed </a:t>
            </a:r>
            <a:r>
              <a:rPr lang="en-US" dirty="0" smtClean="0"/>
              <a:t>separately</a:t>
            </a:r>
          </a:p>
          <a:p>
            <a:pPr>
              <a:buSzPct val="75000"/>
              <a:buFont typeface="Wingdings" pitchFamily="2" charset="2"/>
              <a:buChar char="§"/>
            </a:pPr>
            <a:r>
              <a:rPr lang="en-US" dirty="0" smtClean="0"/>
              <a:t>Students must score proficient (or higher) on the entire exam but not necessarily pass each module</a:t>
            </a:r>
          </a:p>
          <a:p>
            <a:pPr>
              <a:buSzPct val="75000"/>
              <a:buFont typeface="Wingdings" pitchFamily="2" charset="2"/>
              <a:buChar char="§"/>
            </a:pPr>
            <a:r>
              <a:rPr lang="en-US" dirty="0" smtClean="0"/>
              <a:t>If a student retakes the exam the highest score on each module will count</a:t>
            </a:r>
          </a:p>
          <a:p>
            <a:endParaRPr lang="en-US" dirty="0">
              <a:solidFill>
                <a:srgbClr val="000080"/>
              </a:solidFill>
            </a:endParaRPr>
          </a:p>
          <a:p>
            <a:endParaRPr lang="en-US" dirty="0"/>
          </a:p>
        </p:txBody>
      </p:sp>
    </p:spTree>
    <p:extLst>
      <p:ext uri="{BB962C8B-B14F-4D97-AF65-F5344CB8AC3E}">
        <p14:creationId xmlns:p14="http://schemas.microsoft.com/office/powerpoint/2010/main" xmlns="" val="91894318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1074737"/>
          </a:xfrm>
        </p:spPr>
        <p:txBody>
          <a:bodyPr/>
          <a:lstStyle/>
          <a:p>
            <a:r>
              <a:rPr lang="en-US" b="1" dirty="0">
                <a:solidFill>
                  <a:schemeClr val="tx1"/>
                </a:solidFill>
              </a:rPr>
              <a:t>Keystone Algebra </a:t>
            </a:r>
            <a:r>
              <a:rPr lang="en-US" b="1" dirty="0" smtClean="0">
                <a:solidFill>
                  <a:schemeClr val="tx1"/>
                </a:solidFill>
              </a:rPr>
              <a:t>I – What </a:t>
            </a:r>
            <a:r>
              <a:rPr lang="en-US" b="1" dirty="0">
                <a:solidFill>
                  <a:schemeClr val="tx1"/>
                </a:solidFill>
              </a:rPr>
              <a:t>I</a:t>
            </a:r>
            <a:r>
              <a:rPr lang="en-US" b="1" dirty="0" smtClean="0">
                <a:solidFill>
                  <a:schemeClr val="tx1"/>
                </a:solidFill>
              </a:rPr>
              <a:t>t Measures</a:t>
            </a:r>
            <a:endParaRPr lang="en-US" b="1" dirty="0">
              <a:solidFill>
                <a:schemeClr val="tx1"/>
              </a:solidFill>
            </a:endParaRPr>
          </a:p>
        </p:txBody>
      </p:sp>
      <p:pic>
        <p:nvPicPr>
          <p:cNvPr id="130050" name="Picture 2"/>
          <p:cNvPicPr>
            <a:picLocks noGrp="1" noChangeAspect="1" noChangeArrowheads="1"/>
          </p:cNvPicPr>
          <p:nvPr>
            <p:ph idx="1"/>
          </p:nvPr>
        </p:nvPicPr>
        <p:blipFill>
          <a:blip r:embed="rId2" cstate="print">
            <a:extLst>
              <a:ext uri="{BEBA8EAE-BF5A-486C-A8C5-ECC9F3942E4B}">
                <a14:imgProps xmlns:a14="http://schemas.microsoft.com/office/drawing/2010/main" xmlns="">
                  <a14:imgLayer r:embed="rId3">
                    <a14:imgEffect>
                      <a14:colorTemperature colorTemp="4700"/>
                    </a14:imgEffect>
                    <a14:imgEffect>
                      <a14:saturation sat="33000"/>
                    </a14:imgEffect>
                  </a14:imgLayer>
                </a14:imgProps>
              </a:ext>
              <a:ext uri="{28A0092B-C50C-407E-A947-70E740481C1C}">
                <a14:useLocalDpi xmlns:a14="http://schemas.microsoft.com/office/drawing/2010/main" xmlns="" val="0"/>
              </a:ext>
            </a:extLst>
          </a:blip>
          <a:srcRect/>
          <a:stretch>
            <a:fillRect/>
          </a:stretch>
        </p:blipFill>
        <p:spPr bwMode="auto">
          <a:xfrm>
            <a:off x="1119619" y="2867943"/>
            <a:ext cx="6904762" cy="19904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9949326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Keystone Algebra </a:t>
            </a:r>
            <a:r>
              <a:rPr lang="en-US" b="1" dirty="0" smtClean="0">
                <a:solidFill>
                  <a:schemeClr val="tx1"/>
                </a:solidFill>
              </a:rPr>
              <a:t>I – Test Format</a:t>
            </a:r>
            <a:endParaRPr lang="en-US" b="1" dirty="0">
              <a:solidFill>
                <a:schemeClr val="tx1"/>
              </a:solidFill>
            </a:endParaRPr>
          </a:p>
        </p:txBody>
      </p:sp>
      <p:pic>
        <p:nvPicPr>
          <p:cNvPr id="131074" name="Picture 2"/>
          <p:cNvPicPr>
            <a:picLocks noGrp="1" noChangeAspect="1" noChangeArrowheads="1"/>
          </p:cNvPicPr>
          <p:nvPr>
            <p:ph idx="1"/>
          </p:nvPr>
        </p:nvPicPr>
        <p:blipFill>
          <a:blip r:embed="rId2" cstate="print">
            <a:extLst>
              <a:ext uri="{BEBA8EAE-BF5A-486C-A8C5-ECC9F3942E4B}">
                <a14:imgProps xmlns:a14="http://schemas.microsoft.com/office/drawing/2010/main" xmlns="">
                  <a14:imgLayer r:embed="rId3">
                    <a14:imgEffect>
                      <a14:sharpenSoften amount="25000"/>
                    </a14:imgEffect>
                    <a14:imgEffect>
                      <a14:colorTemperature colorTemp="5300"/>
                    </a14:imgEffect>
                    <a14:imgEffect>
                      <a14:saturation sat="0"/>
                    </a14:imgEffect>
                  </a14:imgLayer>
                </a14:imgProps>
              </a:ext>
              <a:ext uri="{28A0092B-C50C-407E-A947-70E740481C1C}">
                <a14:useLocalDpi xmlns:a14="http://schemas.microsoft.com/office/drawing/2010/main" xmlns="" val="0"/>
              </a:ext>
            </a:extLst>
          </a:blip>
          <a:srcRect/>
          <a:stretch>
            <a:fillRect/>
          </a:stretch>
        </p:blipFill>
        <p:spPr bwMode="auto">
          <a:xfrm>
            <a:off x="1157714" y="2272705"/>
            <a:ext cx="6828572" cy="318095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47946977"/>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1074737"/>
          </a:xfrm>
        </p:spPr>
        <p:txBody>
          <a:bodyPr/>
          <a:lstStyle/>
          <a:p>
            <a:r>
              <a:rPr lang="en-US" b="1" dirty="0">
                <a:solidFill>
                  <a:schemeClr val="tx1"/>
                </a:solidFill>
              </a:rPr>
              <a:t>Keystone Algebra </a:t>
            </a:r>
            <a:r>
              <a:rPr lang="en-US" b="1" dirty="0" smtClean="0">
                <a:solidFill>
                  <a:schemeClr val="tx1"/>
                </a:solidFill>
              </a:rPr>
              <a:t>I – Point Distribution</a:t>
            </a:r>
            <a:endParaRPr lang="en-US" b="1" dirty="0">
              <a:solidFill>
                <a:schemeClr val="tx1"/>
              </a:solidFill>
            </a:endParaRPr>
          </a:p>
        </p:txBody>
      </p:sp>
      <p:pic>
        <p:nvPicPr>
          <p:cNvPr id="132098" name="Picture 2"/>
          <p:cNvPicPr>
            <a:picLocks noGrp="1" noChangeAspect="1" noChangeArrowheads="1"/>
          </p:cNvPicPr>
          <p:nvPr>
            <p:ph idx="1"/>
          </p:nvPr>
        </p:nvPicPr>
        <p:blipFill>
          <a:blip r:embed="rId2" cstate="print">
            <a:extLst>
              <a:ext uri="{BEBA8EAE-BF5A-486C-A8C5-ECC9F3942E4B}">
                <a14:imgProps xmlns:a14="http://schemas.microsoft.com/office/drawing/2010/main" xmlns="">
                  <a14:imgLayer r:embed="rId3">
                    <a14:imgEffect>
                      <a14:colorTemperature colorTemp="4700"/>
                    </a14:imgEffect>
                    <a14:imgEffect>
                      <a14:saturation sat="33000"/>
                    </a14:imgEffect>
                  </a14:imgLayer>
                </a14:imgProps>
              </a:ext>
              <a:ext uri="{28A0092B-C50C-407E-A947-70E740481C1C}">
                <a14:useLocalDpi xmlns:a14="http://schemas.microsoft.com/office/drawing/2010/main" xmlns="" val="0"/>
              </a:ext>
            </a:extLst>
          </a:blip>
          <a:srcRect/>
          <a:stretch>
            <a:fillRect/>
          </a:stretch>
        </p:blipFill>
        <p:spPr bwMode="auto">
          <a:xfrm>
            <a:off x="1162476" y="2658419"/>
            <a:ext cx="6819048" cy="24095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88991860"/>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1066800"/>
          </a:xfrm>
        </p:spPr>
        <p:txBody>
          <a:bodyPr/>
          <a:lstStyle/>
          <a:p>
            <a:r>
              <a:rPr lang="en-US" b="1" dirty="0">
                <a:solidFill>
                  <a:schemeClr val="tx1"/>
                </a:solidFill>
              </a:rPr>
              <a:t>Keystone Algebra </a:t>
            </a:r>
            <a:r>
              <a:rPr lang="en-US" b="1" dirty="0" smtClean="0">
                <a:solidFill>
                  <a:schemeClr val="tx1"/>
                </a:solidFill>
              </a:rPr>
              <a:t>I – Estimated Time</a:t>
            </a:r>
            <a:endParaRPr lang="en-US" b="1" dirty="0">
              <a:solidFill>
                <a:schemeClr val="tx1"/>
              </a:solidFill>
            </a:endParaRPr>
          </a:p>
        </p:txBody>
      </p:sp>
      <p:pic>
        <p:nvPicPr>
          <p:cNvPr id="133122" name="Picture 2"/>
          <p:cNvPicPr>
            <a:picLocks noGrp="1" noChangeAspect="1" noChangeArrowheads="1"/>
          </p:cNvPicPr>
          <p:nvPr>
            <p:ph idx="1"/>
          </p:nvPr>
        </p:nvPicPr>
        <p:blipFill>
          <a:blip r:embed="rId2" cstate="print">
            <a:extLst>
              <a:ext uri="{BEBA8EAE-BF5A-486C-A8C5-ECC9F3942E4B}">
                <a14:imgProps xmlns:a14="http://schemas.microsoft.com/office/drawing/2010/main" xmlns="">
                  <a14:imgLayer r:embed="rId3">
                    <a14:imgEffect>
                      <a14:colorTemperature colorTemp="5300"/>
                    </a14:imgEffect>
                    <a14:imgEffect>
                      <a14:saturation sat="0"/>
                    </a14:imgEffect>
                  </a14:imgLayer>
                </a14:imgProps>
              </a:ext>
              <a:ext uri="{28A0092B-C50C-407E-A947-70E740481C1C}">
                <a14:useLocalDpi xmlns:a14="http://schemas.microsoft.com/office/drawing/2010/main" xmlns="" val="0"/>
              </a:ext>
            </a:extLst>
          </a:blip>
          <a:srcRect/>
          <a:stretch>
            <a:fillRect/>
          </a:stretch>
        </p:blipFill>
        <p:spPr bwMode="auto">
          <a:xfrm>
            <a:off x="1286285" y="3148895"/>
            <a:ext cx="6571429" cy="14285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37281274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5400" b="1" dirty="0" smtClean="0">
                <a:solidFill>
                  <a:schemeClr val="tx1"/>
                </a:solidFill>
              </a:rPr>
              <a:t>Keystone Literature Exam</a:t>
            </a:r>
            <a:endParaRPr lang="en-US" sz="5400" b="1" dirty="0">
              <a:solidFill>
                <a:schemeClr val="tx1"/>
              </a:solidFill>
            </a:endParaRPr>
          </a:p>
        </p:txBody>
      </p:sp>
    </p:spTree>
    <p:extLst>
      <p:ext uri="{BB962C8B-B14F-4D97-AF65-F5344CB8AC3E}">
        <p14:creationId xmlns:p14="http://schemas.microsoft.com/office/powerpoint/2010/main" xmlns="" val="31758698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dirty="0" smtClean="0"/>
              <a:t>Demographic pages</a:t>
            </a:r>
          </a:p>
          <a:p>
            <a:pPr lvl="2">
              <a:buFont typeface="Arial" pitchFamily="34" charset="0"/>
              <a:buChar char="•"/>
            </a:pPr>
            <a:r>
              <a:rPr lang="en-US" sz="2000" dirty="0"/>
              <a:t>School must complete the “Complete for All Students” on page 1 of the demographic pages for the Keystone Exams and the same information regarding enrolled in Keystone course in </a:t>
            </a:r>
            <a:r>
              <a:rPr lang="en-US" sz="2000" dirty="0" err="1"/>
              <a:t>eDirect</a:t>
            </a:r>
            <a:r>
              <a:rPr lang="en-US" sz="2000" dirty="0"/>
              <a:t> for the online mode.  The Not Enrolled bubble should be used for students who are taking the Keystone Exams strictly for accountability, and for students retaking a Keystone Exam unless the students are enrolled in the course again.  If a school has more than one course that might be used as a Keystone Exam, e.g., Algebra A and Algebra B, the district/school must decide which course is to be designated as the Keystone Exam course.  </a:t>
            </a:r>
            <a:r>
              <a:rPr lang="en-US" sz="2000" b="1" dirty="0"/>
              <a:t>It is important one of these bubbles is marked for each student because the information is used for PVAAS calculations.</a:t>
            </a:r>
            <a:endParaRPr lang="en-US" sz="2000" dirty="0"/>
          </a:p>
          <a:p>
            <a:pPr lvl="2">
              <a:buFont typeface="Arial" pitchFamily="34" charset="0"/>
              <a:buChar char="•"/>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xmlns="" val="2174827967"/>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p:nvPr>
        </p:nvSpPr>
        <p:spPr>
          <a:xfrm>
            <a:off x="381000" y="1752600"/>
            <a:ext cx="8229600" cy="5105400"/>
          </a:xfrm>
        </p:spPr>
        <p:txBody>
          <a:bodyPr/>
          <a:lstStyle/>
          <a:p>
            <a:pPr>
              <a:buClr>
                <a:schemeClr val="tx1"/>
              </a:buClr>
              <a:buSzPct val="75000"/>
              <a:buFont typeface="Wingdings" pitchFamily="2" charset="2"/>
              <a:buChar char="§"/>
            </a:pPr>
            <a:r>
              <a:rPr lang="en-US" sz="2800" dirty="0"/>
              <a:t>Keystone Exams will be used for </a:t>
            </a:r>
            <a:r>
              <a:rPr lang="en-US" sz="2800" dirty="0" smtClean="0"/>
              <a:t>three purposes:</a:t>
            </a:r>
          </a:p>
          <a:p>
            <a:pPr>
              <a:buClr>
                <a:schemeClr val="tx1"/>
              </a:buClr>
              <a:buSzPct val="75000"/>
              <a:buFont typeface="Wingdings" pitchFamily="2" charset="2"/>
              <a:buChar char="§"/>
            </a:pPr>
            <a:endParaRPr lang="en-US" sz="2800" dirty="0" smtClean="0"/>
          </a:p>
          <a:p>
            <a:pPr marL="457200" lvl="1" indent="0">
              <a:buClr>
                <a:srgbClr val="FF2D55"/>
              </a:buClr>
              <a:buSzPct val="150000"/>
              <a:buNone/>
            </a:pPr>
            <a:r>
              <a:rPr lang="en-US" sz="2400" dirty="0" smtClean="0"/>
              <a:t>- Federal </a:t>
            </a:r>
            <a:r>
              <a:rPr lang="en-US" sz="2400" dirty="0"/>
              <a:t>Accountability as per ESEA Flexibility 	   </a:t>
            </a:r>
            <a:r>
              <a:rPr lang="en-US" sz="2400" dirty="0" smtClean="0"/>
              <a:t>   	Waiver </a:t>
            </a:r>
            <a:r>
              <a:rPr lang="en-US" sz="2400" dirty="0"/>
              <a:t>requirements</a:t>
            </a:r>
          </a:p>
          <a:p>
            <a:pPr marL="457200" lvl="1" indent="0">
              <a:buClr>
                <a:srgbClr val="FF2D55"/>
              </a:buClr>
              <a:buSzPct val="150000"/>
              <a:buNone/>
            </a:pPr>
            <a:r>
              <a:rPr lang="en-US" sz="2400" dirty="0" smtClean="0"/>
              <a:t>- Chapter 4 </a:t>
            </a:r>
            <a:r>
              <a:rPr lang="en-US" sz="2400" dirty="0"/>
              <a:t>requirement that the class </a:t>
            </a:r>
            <a:r>
              <a:rPr lang="en-US" sz="2400" dirty="0" smtClean="0"/>
              <a:t>of 2017 </a:t>
            </a:r>
            <a:r>
              <a:rPr lang="en-US" sz="2400" dirty="0"/>
              <a:t>and </a:t>
            </a:r>
            <a:r>
              <a:rPr lang="en-US" sz="2400" dirty="0" smtClean="0"/>
              <a:t>beyond </a:t>
            </a:r>
            <a:r>
              <a:rPr lang="en-US" sz="2400" dirty="0"/>
              <a:t>must demonstrate </a:t>
            </a:r>
            <a:r>
              <a:rPr lang="en-US" sz="2400" dirty="0" smtClean="0"/>
              <a:t>proficiency for </a:t>
            </a:r>
            <a:r>
              <a:rPr lang="en-US" sz="2400" dirty="0"/>
              <a:t>the purpose of e</a:t>
            </a:r>
            <a:r>
              <a:rPr lang="en-US" sz="2400" dirty="0" smtClean="0"/>
              <a:t>arning </a:t>
            </a:r>
            <a:r>
              <a:rPr lang="en-US" sz="2400" dirty="0"/>
              <a:t>a PA high </a:t>
            </a:r>
            <a:r>
              <a:rPr lang="en-US" sz="2400" dirty="0" smtClean="0"/>
              <a:t>school diploma</a:t>
            </a:r>
            <a:endParaRPr lang="en-US" sz="2400" dirty="0"/>
          </a:p>
          <a:p>
            <a:pPr lvl="1">
              <a:buNone/>
            </a:pPr>
            <a:r>
              <a:rPr lang="en-US" sz="2400" dirty="0" smtClean="0"/>
              <a:t>- </a:t>
            </a:r>
            <a:r>
              <a:rPr lang="en-US" sz="2400" dirty="0"/>
              <a:t>State Accountability as per new School 	   	</a:t>
            </a:r>
            <a:r>
              <a:rPr lang="en-US" sz="2400" dirty="0" smtClean="0"/>
              <a:t>Performance </a:t>
            </a:r>
            <a:r>
              <a:rPr lang="en-US" sz="2400" dirty="0"/>
              <a:t>Profile (SPP) requirements</a:t>
            </a:r>
          </a:p>
        </p:txBody>
      </p:sp>
    </p:spTree>
    <p:extLst>
      <p:ext uri="{BB962C8B-B14F-4D97-AF65-F5344CB8AC3E}">
        <p14:creationId xmlns:p14="http://schemas.microsoft.com/office/powerpoint/2010/main" xmlns="" val="314050390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295400"/>
            <a:ext cx="8229600" cy="2362200"/>
          </a:xfrm>
        </p:spPr>
        <p:txBody>
          <a:bodyPr/>
          <a:lstStyle/>
          <a:p>
            <a:pPr marL="0" indent="0">
              <a:buClr>
                <a:srgbClr val="FF0000"/>
              </a:buClr>
              <a:buNone/>
            </a:pPr>
            <a:r>
              <a:rPr lang="en-US" dirty="0"/>
              <a:t>The Literature Keystone Exam will assess students’ mastery of the Literature Assessment Anchors as defined by the Eligible Content and will be aligned to the Concepts and Competencies.</a:t>
            </a:r>
          </a:p>
        </p:txBody>
      </p:sp>
      <p:graphicFrame>
        <p:nvGraphicFramePr>
          <p:cNvPr id="3" name="Table 2"/>
          <p:cNvGraphicFramePr>
            <a:graphicFrameLocks noGrp="1"/>
          </p:cNvGraphicFramePr>
          <p:nvPr>
            <p:extLst>
              <p:ext uri="{D42A27DB-BD31-4B8C-83A1-F6EECF244321}">
                <p14:modId xmlns:p14="http://schemas.microsoft.com/office/powerpoint/2010/main" xmlns="" val="332580106"/>
              </p:ext>
            </p:extLst>
          </p:nvPr>
        </p:nvGraphicFramePr>
        <p:xfrm>
          <a:off x="228600" y="4191000"/>
          <a:ext cx="8686800" cy="1112520"/>
        </p:xfrm>
        <a:graphic>
          <a:graphicData uri="http://schemas.openxmlformats.org/drawingml/2006/table">
            <a:tbl>
              <a:tblPr firstRow="1" bandRow="1">
                <a:tableStyleId>{5C22544A-7EE6-4342-B048-85BDC9FD1C3A}</a:tableStyleId>
              </a:tblPr>
              <a:tblGrid>
                <a:gridCol w="3429000"/>
                <a:gridCol w="2362200"/>
                <a:gridCol w="2895600"/>
              </a:tblGrid>
              <a:tr h="370840">
                <a:tc>
                  <a:txBody>
                    <a:bodyPr/>
                    <a:lstStyle/>
                    <a:p>
                      <a:endParaRPr lang="en-US" dirty="0"/>
                    </a:p>
                  </a:txBody>
                  <a:tcPr/>
                </a:tc>
                <a:tc>
                  <a:txBody>
                    <a:bodyPr/>
                    <a:lstStyle/>
                    <a:p>
                      <a:pPr algn="ctr"/>
                      <a:r>
                        <a:rPr lang="en-US" dirty="0" smtClean="0"/>
                        <a:t>Module 1</a:t>
                      </a:r>
                      <a:endParaRPr lang="en-US" dirty="0"/>
                    </a:p>
                  </a:txBody>
                  <a:tcPr/>
                </a:tc>
                <a:tc>
                  <a:txBody>
                    <a:bodyPr/>
                    <a:lstStyle/>
                    <a:p>
                      <a:pPr algn="ctr"/>
                      <a:r>
                        <a:rPr lang="en-US" dirty="0" smtClean="0"/>
                        <a:t>Module 2</a:t>
                      </a:r>
                      <a:endParaRPr lang="en-US" dirty="0"/>
                    </a:p>
                  </a:txBody>
                  <a:tcPr/>
                </a:tc>
              </a:tr>
              <a:tr h="370840">
                <a:tc>
                  <a:txBody>
                    <a:bodyPr/>
                    <a:lstStyle/>
                    <a:p>
                      <a:pPr algn="l"/>
                      <a:r>
                        <a:rPr lang="en-US" sz="1600" dirty="0" smtClean="0"/>
                        <a:t>Assessment Anchors Covered</a:t>
                      </a:r>
                      <a:endParaRPr lang="en-US" sz="1600" dirty="0"/>
                    </a:p>
                  </a:txBody>
                  <a:tcPr/>
                </a:tc>
                <a:tc>
                  <a:txBody>
                    <a:bodyPr/>
                    <a:lstStyle/>
                    <a:p>
                      <a:pPr algn="ctr"/>
                      <a:r>
                        <a:rPr lang="en-US" sz="1600" dirty="0" smtClean="0"/>
                        <a:t>Fiction Literature</a:t>
                      </a:r>
                      <a:endParaRPr lang="en-US" sz="1600" dirty="0"/>
                    </a:p>
                  </a:txBody>
                  <a:tcPr/>
                </a:tc>
                <a:tc>
                  <a:txBody>
                    <a:bodyPr/>
                    <a:lstStyle/>
                    <a:p>
                      <a:pPr algn="ctr"/>
                      <a:r>
                        <a:rPr lang="en-US" sz="1600" dirty="0" smtClean="0"/>
                        <a:t>Nonfiction Literature</a:t>
                      </a:r>
                      <a:endParaRPr lang="en-US" sz="1600" dirty="0"/>
                    </a:p>
                  </a:txBody>
                  <a:tcPr/>
                </a:tc>
              </a:tr>
              <a:tr h="370840">
                <a:tc>
                  <a:txBody>
                    <a:bodyPr/>
                    <a:lstStyle/>
                    <a:p>
                      <a:pPr algn="l"/>
                      <a:r>
                        <a:rPr lang="en-US" sz="1600" dirty="0" smtClean="0"/>
                        <a:t>Number</a:t>
                      </a:r>
                      <a:r>
                        <a:rPr lang="en-US" sz="1600" baseline="0" dirty="0" smtClean="0"/>
                        <a:t> of Eligible Content Covered</a:t>
                      </a:r>
                      <a:endParaRPr lang="en-US" sz="1600" dirty="0"/>
                    </a:p>
                  </a:txBody>
                  <a:tcPr/>
                </a:tc>
                <a:tc>
                  <a:txBody>
                    <a:bodyPr/>
                    <a:lstStyle/>
                    <a:p>
                      <a:pPr algn="ctr"/>
                      <a:r>
                        <a:rPr lang="en-US" sz="1600" dirty="0" smtClean="0"/>
                        <a:t>25</a:t>
                      </a:r>
                      <a:endParaRPr lang="en-US" sz="1600" dirty="0"/>
                    </a:p>
                  </a:txBody>
                  <a:tcPr/>
                </a:tc>
                <a:tc>
                  <a:txBody>
                    <a:bodyPr/>
                    <a:lstStyle/>
                    <a:p>
                      <a:pPr algn="ctr"/>
                      <a:r>
                        <a:rPr lang="en-US" sz="1600" dirty="0" smtClean="0"/>
                        <a:t>31</a:t>
                      </a:r>
                      <a:endParaRPr lang="en-US" sz="1600" dirty="0"/>
                    </a:p>
                  </a:txBody>
                  <a:tcPr/>
                </a:tc>
              </a:tr>
            </a:tbl>
          </a:graphicData>
        </a:graphic>
      </p:graphicFrame>
    </p:spTree>
    <p:extLst>
      <p:ext uri="{BB962C8B-B14F-4D97-AF65-F5344CB8AC3E}">
        <p14:creationId xmlns:p14="http://schemas.microsoft.com/office/powerpoint/2010/main" xmlns="" val="902262138"/>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066800"/>
            <a:ext cx="8229600" cy="1447800"/>
          </a:xfrm>
        </p:spPr>
        <p:txBody>
          <a:bodyPr/>
          <a:lstStyle/>
          <a:p>
            <a:pPr marL="0" indent="0">
              <a:buClr>
                <a:srgbClr val="FF0000"/>
              </a:buClr>
              <a:buNone/>
            </a:pPr>
            <a:r>
              <a:rPr lang="en-US" dirty="0" smtClean="0"/>
              <a:t>Types </a:t>
            </a:r>
            <a:r>
              <a:rPr lang="en-US" dirty="0"/>
              <a:t>of questions and number of questions covered in the Literature Keystone Exam operational form.</a:t>
            </a:r>
          </a:p>
        </p:txBody>
      </p:sp>
      <p:graphicFrame>
        <p:nvGraphicFramePr>
          <p:cNvPr id="3" name="Table 2"/>
          <p:cNvGraphicFramePr>
            <a:graphicFrameLocks noGrp="1"/>
          </p:cNvGraphicFramePr>
          <p:nvPr>
            <p:extLst>
              <p:ext uri="{D42A27DB-BD31-4B8C-83A1-F6EECF244321}">
                <p14:modId xmlns:p14="http://schemas.microsoft.com/office/powerpoint/2010/main" xmlns="" val="4198304877"/>
              </p:ext>
            </p:extLst>
          </p:nvPr>
        </p:nvGraphicFramePr>
        <p:xfrm>
          <a:off x="381000" y="3188970"/>
          <a:ext cx="8610601" cy="3059430"/>
        </p:xfrm>
        <a:graphic>
          <a:graphicData uri="http://schemas.openxmlformats.org/drawingml/2006/table">
            <a:tbl>
              <a:tblPr firstRow="1" bandRow="1">
                <a:tableStyleId>{5C22544A-7EE6-4342-B048-85BDC9FD1C3A}</a:tableStyleId>
              </a:tblPr>
              <a:tblGrid>
                <a:gridCol w="1143001"/>
                <a:gridCol w="253313"/>
                <a:gridCol w="1042087"/>
                <a:gridCol w="1143000"/>
                <a:gridCol w="304800"/>
                <a:gridCol w="1066800"/>
                <a:gridCol w="1143000"/>
                <a:gridCol w="304800"/>
                <a:gridCol w="1066800"/>
                <a:gridCol w="1143000"/>
              </a:tblGrid>
              <a:tr h="857250">
                <a:tc>
                  <a:txBody>
                    <a:bodyPr/>
                    <a:lstStyle/>
                    <a:p>
                      <a:endParaRPr lang="en-US" sz="1400" dirty="0"/>
                    </a:p>
                  </a:txBody>
                  <a:tcPr/>
                </a:tc>
                <a:tc>
                  <a:txBody>
                    <a:bodyPr/>
                    <a:lstStyle/>
                    <a:p>
                      <a:endParaRPr lang="en-US" sz="1400" baseline="0" dirty="0" smtClean="0"/>
                    </a:p>
                    <a:p>
                      <a:r>
                        <a:rPr lang="en-US" sz="1400" baseline="0" dirty="0" smtClean="0"/>
                        <a:t>*</a:t>
                      </a:r>
                      <a:endParaRPr lang="en-US" sz="1400" baseline="0" dirty="0"/>
                    </a:p>
                  </a:txBody>
                  <a:tcPr/>
                </a:tc>
                <a:tc>
                  <a:txBody>
                    <a:bodyPr/>
                    <a:lstStyle/>
                    <a:p>
                      <a:r>
                        <a:rPr lang="en-US" sz="1400" dirty="0" smtClean="0"/>
                        <a:t>Multiple Choice Questions</a:t>
                      </a:r>
                      <a:endParaRPr lang="en-US" sz="1400" dirty="0"/>
                    </a:p>
                  </a:txBody>
                  <a:tcPr/>
                </a:tc>
                <a:tc>
                  <a:txBody>
                    <a:bodyPr/>
                    <a:lstStyle/>
                    <a:p>
                      <a:r>
                        <a:rPr lang="en-US" sz="1400" dirty="0" smtClean="0"/>
                        <a:t>Constructed Response Questions</a:t>
                      </a:r>
                      <a:endParaRPr lang="en-US" sz="1400" dirty="0"/>
                    </a:p>
                  </a:txBody>
                  <a:tcPr/>
                </a:tc>
                <a:tc>
                  <a:txBody>
                    <a:bodyPr/>
                    <a:lstStyle/>
                    <a:p>
                      <a:endParaRPr lang="en-US" sz="1400" dirty="0" smtClean="0"/>
                    </a:p>
                    <a:p>
                      <a:r>
                        <a:rPr lang="en-US" sz="1400" dirty="0" smtClean="0"/>
                        <a:t>*</a:t>
                      </a:r>
                      <a:endParaRPr lang="en-US" sz="1400" dirty="0"/>
                    </a:p>
                  </a:txBody>
                  <a:tcPr/>
                </a:tc>
                <a:tc>
                  <a:txBody>
                    <a:bodyPr/>
                    <a:lstStyle/>
                    <a:p>
                      <a:r>
                        <a:rPr lang="en-US" sz="1400" dirty="0" smtClean="0"/>
                        <a:t>Multiple Choice Questions</a:t>
                      </a:r>
                    </a:p>
                    <a:p>
                      <a:endParaRPr lang="en-US" sz="1400" dirty="0"/>
                    </a:p>
                  </a:txBody>
                  <a:tcPr/>
                </a:tc>
                <a:tc>
                  <a:txBody>
                    <a:bodyPr/>
                    <a:lstStyle/>
                    <a:p>
                      <a:r>
                        <a:rPr lang="en-US" sz="1400" dirty="0" smtClean="0"/>
                        <a:t>Constructed Response Questions</a:t>
                      </a:r>
                    </a:p>
                    <a:p>
                      <a:endParaRPr lang="en-US" sz="1400" dirty="0"/>
                    </a:p>
                  </a:txBody>
                  <a:tcPr/>
                </a:tc>
                <a:tc>
                  <a:txBody>
                    <a:bodyPr/>
                    <a:lstStyle/>
                    <a:p>
                      <a:endParaRPr lang="en-US" sz="1400" dirty="0" smtClean="0"/>
                    </a:p>
                    <a:p>
                      <a:r>
                        <a:rPr lang="en-US" sz="1400" dirty="0" smtClean="0"/>
                        <a:t>*</a:t>
                      </a:r>
                      <a:endParaRPr lang="en-US" sz="1400" dirty="0"/>
                    </a:p>
                  </a:txBody>
                  <a:tcPr/>
                </a:tc>
                <a:tc>
                  <a:txBody>
                    <a:bodyPr/>
                    <a:lstStyle/>
                    <a:p>
                      <a:r>
                        <a:rPr lang="en-US" sz="1400" dirty="0" smtClean="0"/>
                        <a:t>Multiple Choice Questions</a:t>
                      </a:r>
                    </a:p>
                    <a:p>
                      <a:endParaRPr lang="en-US" sz="1400" dirty="0"/>
                    </a:p>
                  </a:txBody>
                  <a:tcPr/>
                </a:tc>
                <a:tc>
                  <a:txBody>
                    <a:bodyPr/>
                    <a:lstStyle/>
                    <a:p>
                      <a:r>
                        <a:rPr lang="en-US" sz="1400" dirty="0" smtClean="0"/>
                        <a:t>Constructed Response Questions</a:t>
                      </a:r>
                    </a:p>
                    <a:p>
                      <a:endParaRPr lang="en-US" sz="1400" dirty="0"/>
                    </a:p>
                  </a:txBody>
                  <a:tcPr/>
                </a:tc>
              </a:tr>
              <a:tr h="857250">
                <a:tc>
                  <a:txBody>
                    <a:bodyPr/>
                    <a:lstStyle/>
                    <a:p>
                      <a:r>
                        <a:rPr lang="en-US" sz="1400" dirty="0" smtClean="0"/>
                        <a:t>Number of Operational</a:t>
                      </a:r>
                      <a:r>
                        <a:rPr lang="en-US" sz="1400" baseline="0" dirty="0" smtClean="0"/>
                        <a:t> Questions</a:t>
                      </a:r>
                      <a:endParaRPr lang="en-US" sz="1400" dirty="0"/>
                    </a:p>
                  </a:txBody>
                  <a:tcPr/>
                </a:tc>
                <a:tc>
                  <a:txBody>
                    <a:bodyPr/>
                    <a:lstStyle/>
                    <a:p>
                      <a:pPr algn="ctr"/>
                      <a:endParaRPr lang="en-US" sz="1400" dirty="0" smtClean="0"/>
                    </a:p>
                    <a:p>
                      <a:pPr algn="ctr"/>
                      <a:r>
                        <a:rPr lang="en-US" sz="1400" dirty="0" smtClean="0"/>
                        <a:t>2</a:t>
                      </a:r>
                      <a:endParaRPr lang="en-US" sz="1400" dirty="0"/>
                    </a:p>
                  </a:txBody>
                  <a:tcPr/>
                </a:tc>
                <a:tc>
                  <a:txBody>
                    <a:bodyPr/>
                    <a:lstStyle/>
                    <a:p>
                      <a:pPr algn="ctr"/>
                      <a:endParaRPr lang="en-US" sz="1400" dirty="0" smtClean="0"/>
                    </a:p>
                    <a:p>
                      <a:pPr algn="ctr"/>
                      <a:r>
                        <a:rPr lang="en-US" sz="1400" dirty="0" smtClean="0"/>
                        <a:t>17</a:t>
                      </a:r>
                      <a:endParaRPr lang="en-US" sz="1400" dirty="0"/>
                    </a:p>
                  </a:txBody>
                  <a:tcPr/>
                </a:tc>
                <a:tc>
                  <a:txBody>
                    <a:bodyPr/>
                    <a:lstStyle/>
                    <a:p>
                      <a:pPr algn="ctr"/>
                      <a:endParaRPr lang="en-US" sz="1400" dirty="0" smtClean="0"/>
                    </a:p>
                    <a:p>
                      <a:pPr algn="ctr"/>
                      <a:r>
                        <a:rPr lang="en-US" sz="1400" dirty="0" smtClean="0"/>
                        <a:t>3</a:t>
                      </a:r>
                      <a:endParaRPr lang="en-US" sz="1400" dirty="0"/>
                    </a:p>
                  </a:txBody>
                  <a:tcPr/>
                </a:tc>
                <a:tc>
                  <a:txBody>
                    <a:bodyPr/>
                    <a:lstStyle/>
                    <a:p>
                      <a:pPr algn="ctr"/>
                      <a:endParaRPr lang="en-US" sz="1400" dirty="0" smtClean="0"/>
                    </a:p>
                    <a:p>
                      <a:pPr algn="ctr"/>
                      <a:r>
                        <a:rPr lang="en-US" sz="1400" dirty="0" smtClean="0"/>
                        <a:t>2</a:t>
                      </a:r>
                      <a:endParaRPr lang="en-US" sz="1400" dirty="0"/>
                    </a:p>
                  </a:txBody>
                  <a:tcPr/>
                </a:tc>
                <a:tc>
                  <a:txBody>
                    <a:bodyPr/>
                    <a:lstStyle/>
                    <a:p>
                      <a:pPr algn="ctr"/>
                      <a:endParaRPr lang="en-US" sz="1400" dirty="0" smtClean="0"/>
                    </a:p>
                    <a:p>
                      <a:pPr algn="ctr"/>
                      <a:r>
                        <a:rPr lang="en-US" sz="1400" dirty="0" smtClean="0"/>
                        <a:t>17</a:t>
                      </a:r>
                      <a:endParaRPr lang="en-US" sz="1400" dirty="0"/>
                    </a:p>
                  </a:txBody>
                  <a:tcPr/>
                </a:tc>
                <a:tc>
                  <a:txBody>
                    <a:bodyPr/>
                    <a:lstStyle/>
                    <a:p>
                      <a:pPr algn="ctr"/>
                      <a:endParaRPr lang="en-US" sz="1400" dirty="0" smtClean="0"/>
                    </a:p>
                    <a:p>
                      <a:pPr algn="ctr"/>
                      <a:r>
                        <a:rPr lang="en-US" sz="1400" dirty="0" smtClean="0"/>
                        <a:t>3</a:t>
                      </a:r>
                      <a:endParaRPr lang="en-US" sz="1400" dirty="0"/>
                    </a:p>
                  </a:txBody>
                  <a:tcPr/>
                </a:tc>
                <a:tc>
                  <a:txBody>
                    <a:bodyPr/>
                    <a:lstStyle/>
                    <a:p>
                      <a:pPr algn="ctr"/>
                      <a:endParaRPr lang="en-US" sz="1400" dirty="0" smtClean="0"/>
                    </a:p>
                    <a:p>
                      <a:pPr algn="ctr"/>
                      <a:r>
                        <a:rPr lang="en-US" sz="1400" dirty="0" smtClean="0"/>
                        <a:t>4</a:t>
                      </a:r>
                      <a:endParaRPr lang="en-US" sz="1400" dirty="0"/>
                    </a:p>
                  </a:txBody>
                  <a:tcPr/>
                </a:tc>
                <a:tc>
                  <a:txBody>
                    <a:bodyPr/>
                    <a:lstStyle/>
                    <a:p>
                      <a:pPr algn="ctr"/>
                      <a:endParaRPr lang="en-US" sz="1400" dirty="0" smtClean="0"/>
                    </a:p>
                    <a:p>
                      <a:pPr algn="ctr"/>
                      <a:r>
                        <a:rPr lang="en-US" sz="1400" dirty="0" smtClean="0"/>
                        <a:t>34</a:t>
                      </a:r>
                      <a:endParaRPr lang="en-US" sz="1400" dirty="0"/>
                    </a:p>
                  </a:txBody>
                  <a:tcPr/>
                </a:tc>
                <a:tc>
                  <a:txBody>
                    <a:bodyPr/>
                    <a:lstStyle/>
                    <a:p>
                      <a:pPr algn="ctr"/>
                      <a:endParaRPr lang="en-US" sz="1400" dirty="0" smtClean="0"/>
                    </a:p>
                    <a:p>
                      <a:pPr algn="ctr"/>
                      <a:r>
                        <a:rPr lang="en-US" sz="1400" dirty="0" smtClean="0"/>
                        <a:t>6</a:t>
                      </a:r>
                      <a:endParaRPr lang="en-US" sz="1400" dirty="0"/>
                    </a:p>
                  </a:txBody>
                  <a:tcPr/>
                </a:tc>
              </a:tr>
              <a:tr h="857250">
                <a:tc>
                  <a:txBody>
                    <a:bodyPr/>
                    <a:lstStyle/>
                    <a:p>
                      <a:r>
                        <a:rPr lang="en-US" sz="1400" dirty="0" smtClean="0"/>
                        <a:t>Number of Field Test Questions</a:t>
                      </a:r>
                      <a:endParaRPr lang="en-US" sz="1400" dirty="0"/>
                    </a:p>
                  </a:txBody>
                  <a:tcPr/>
                </a:tc>
                <a:tc>
                  <a:txBody>
                    <a:bodyPr/>
                    <a:lstStyle/>
                    <a:p>
                      <a:pPr algn="ctr"/>
                      <a:endParaRPr lang="en-US" sz="1400" dirty="0" smtClean="0"/>
                    </a:p>
                    <a:p>
                      <a:pPr algn="ctr"/>
                      <a:r>
                        <a:rPr lang="en-US" sz="1400" dirty="0" smtClean="0"/>
                        <a:t>1</a:t>
                      </a:r>
                      <a:endParaRPr lang="en-US" sz="1400" dirty="0"/>
                    </a:p>
                  </a:txBody>
                  <a:tcPr/>
                </a:tc>
                <a:tc>
                  <a:txBody>
                    <a:bodyPr/>
                    <a:lstStyle/>
                    <a:p>
                      <a:pPr algn="ctr"/>
                      <a:endParaRPr lang="en-US" sz="1400" dirty="0" smtClean="0"/>
                    </a:p>
                    <a:p>
                      <a:pPr algn="ctr"/>
                      <a:r>
                        <a:rPr lang="en-US" sz="1400" dirty="0" smtClean="0"/>
                        <a:t>6</a:t>
                      </a:r>
                      <a:endParaRPr lang="en-US" sz="1400" dirty="0"/>
                    </a:p>
                  </a:txBody>
                  <a:tcPr/>
                </a:tc>
                <a:tc>
                  <a:txBody>
                    <a:bodyPr/>
                    <a:lstStyle/>
                    <a:p>
                      <a:pPr algn="ctr"/>
                      <a:endParaRPr lang="en-US" sz="1400" dirty="0" smtClean="0"/>
                    </a:p>
                    <a:p>
                      <a:pPr algn="ctr"/>
                      <a:r>
                        <a:rPr lang="en-US" sz="1400" dirty="0" smtClean="0"/>
                        <a:t>1</a:t>
                      </a:r>
                      <a:endParaRPr lang="en-US" sz="1400" dirty="0"/>
                    </a:p>
                  </a:txBody>
                  <a:tcPr/>
                </a:tc>
                <a:tc>
                  <a:txBody>
                    <a:bodyPr/>
                    <a:lstStyle/>
                    <a:p>
                      <a:pPr algn="ctr"/>
                      <a:endParaRPr lang="en-US" sz="1400" dirty="0" smtClean="0"/>
                    </a:p>
                    <a:p>
                      <a:pPr algn="ctr"/>
                      <a:r>
                        <a:rPr lang="en-US" sz="1400" dirty="0" smtClean="0"/>
                        <a:t>1</a:t>
                      </a:r>
                      <a:endParaRPr lang="en-US" sz="1400" dirty="0"/>
                    </a:p>
                  </a:txBody>
                  <a:tcPr/>
                </a:tc>
                <a:tc>
                  <a:txBody>
                    <a:bodyPr/>
                    <a:lstStyle/>
                    <a:p>
                      <a:pPr algn="ctr"/>
                      <a:endParaRPr lang="en-US" sz="1400" dirty="0" smtClean="0"/>
                    </a:p>
                    <a:p>
                      <a:pPr algn="ctr"/>
                      <a:r>
                        <a:rPr lang="en-US" sz="1400" dirty="0" smtClean="0"/>
                        <a:t>6</a:t>
                      </a:r>
                      <a:endParaRPr lang="en-US" sz="1400" dirty="0"/>
                    </a:p>
                  </a:txBody>
                  <a:tcPr/>
                </a:tc>
                <a:tc>
                  <a:txBody>
                    <a:bodyPr/>
                    <a:lstStyle/>
                    <a:p>
                      <a:pPr algn="ctr"/>
                      <a:endParaRPr lang="en-US" sz="1400" dirty="0" smtClean="0"/>
                    </a:p>
                    <a:p>
                      <a:pPr algn="ctr"/>
                      <a:r>
                        <a:rPr lang="en-US" sz="1400" dirty="0" smtClean="0"/>
                        <a:t>1</a:t>
                      </a:r>
                      <a:endParaRPr lang="en-US" sz="1400" dirty="0"/>
                    </a:p>
                  </a:txBody>
                  <a:tcPr/>
                </a:tc>
                <a:tc>
                  <a:txBody>
                    <a:bodyPr/>
                    <a:lstStyle/>
                    <a:p>
                      <a:pPr algn="ctr"/>
                      <a:endParaRPr lang="en-US" sz="1400" dirty="0" smtClean="0"/>
                    </a:p>
                    <a:p>
                      <a:pPr algn="ctr"/>
                      <a:r>
                        <a:rPr lang="en-US" sz="1400" dirty="0" smtClean="0"/>
                        <a:t>2</a:t>
                      </a:r>
                      <a:endParaRPr lang="en-US" sz="1400" dirty="0"/>
                    </a:p>
                  </a:txBody>
                  <a:tcPr/>
                </a:tc>
                <a:tc>
                  <a:txBody>
                    <a:bodyPr/>
                    <a:lstStyle/>
                    <a:p>
                      <a:pPr algn="ctr"/>
                      <a:endParaRPr lang="en-US" sz="1400" dirty="0" smtClean="0"/>
                    </a:p>
                    <a:p>
                      <a:pPr algn="ctr"/>
                      <a:r>
                        <a:rPr lang="en-US" sz="1400" dirty="0" smtClean="0"/>
                        <a:t>12</a:t>
                      </a:r>
                      <a:endParaRPr lang="en-US" sz="1400" dirty="0"/>
                    </a:p>
                  </a:txBody>
                  <a:tcPr/>
                </a:tc>
                <a:tc>
                  <a:txBody>
                    <a:bodyPr/>
                    <a:lstStyle/>
                    <a:p>
                      <a:pPr algn="ctr"/>
                      <a:endParaRPr lang="en-US" sz="1400" dirty="0" smtClean="0"/>
                    </a:p>
                    <a:p>
                      <a:pPr algn="ctr"/>
                      <a:r>
                        <a:rPr lang="en-US" sz="1400" dirty="0" smtClean="0"/>
                        <a:t>2</a:t>
                      </a:r>
                      <a:endParaRPr lang="en-US" sz="1400" dirty="0"/>
                    </a:p>
                  </a:txBody>
                  <a:tcPr/>
                </a:tc>
              </a:tr>
              <a:tr h="400050">
                <a:tc>
                  <a:txBody>
                    <a:bodyPr/>
                    <a:lstStyle/>
                    <a:p>
                      <a:r>
                        <a:rPr lang="en-US" sz="1400" dirty="0" smtClean="0"/>
                        <a:t>Total</a:t>
                      </a:r>
                      <a:endParaRPr lang="en-US" sz="1400" dirty="0"/>
                    </a:p>
                  </a:txBody>
                  <a:tcPr/>
                </a:tc>
                <a:tc>
                  <a:txBody>
                    <a:bodyPr/>
                    <a:lstStyle/>
                    <a:p>
                      <a:pPr algn="ctr"/>
                      <a:r>
                        <a:rPr lang="en-US" sz="1400" dirty="0" smtClean="0"/>
                        <a:t>3</a:t>
                      </a:r>
                      <a:endParaRPr lang="en-US" sz="1400" dirty="0"/>
                    </a:p>
                  </a:txBody>
                  <a:tcPr/>
                </a:tc>
                <a:tc>
                  <a:txBody>
                    <a:bodyPr/>
                    <a:lstStyle/>
                    <a:p>
                      <a:pPr algn="ctr"/>
                      <a:r>
                        <a:rPr lang="en-US" sz="1400" dirty="0" smtClean="0"/>
                        <a:t>23</a:t>
                      </a:r>
                      <a:endParaRPr lang="en-US" sz="1400" dirty="0"/>
                    </a:p>
                  </a:txBody>
                  <a:tcPr/>
                </a:tc>
                <a:tc>
                  <a:txBody>
                    <a:bodyPr/>
                    <a:lstStyle/>
                    <a:p>
                      <a:pPr algn="ctr"/>
                      <a:r>
                        <a:rPr lang="en-US" sz="1400" dirty="0" smtClean="0"/>
                        <a:t>4</a:t>
                      </a:r>
                      <a:endParaRPr lang="en-US" sz="1400" dirty="0"/>
                    </a:p>
                  </a:txBody>
                  <a:tcPr/>
                </a:tc>
                <a:tc>
                  <a:txBody>
                    <a:bodyPr/>
                    <a:lstStyle/>
                    <a:p>
                      <a:pPr algn="ctr"/>
                      <a:r>
                        <a:rPr lang="en-US" sz="1400" dirty="0" smtClean="0"/>
                        <a:t>3</a:t>
                      </a:r>
                      <a:endParaRPr lang="en-US" sz="1400" dirty="0"/>
                    </a:p>
                  </a:txBody>
                  <a:tcPr/>
                </a:tc>
                <a:tc>
                  <a:txBody>
                    <a:bodyPr/>
                    <a:lstStyle/>
                    <a:p>
                      <a:pPr algn="ctr"/>
                      <a:r>
                        <a:rPr lang="en-US" sz="1400" dirty="0" smtClean="0"/>
                        <a:t>23</a:t>
                      </a:r>
                      <a:endParaRPr lang="en-US" sz="1400" dirty="0"/>
                    </a:p>
                  </a:txBody>
                  <a:tcPr/>
                </a:tc>
                <a:tc>
                  <a:txBody>
                    <a:bodyPr/>
                    <a:lstStyle/>
                    <a:p>
                      <a:pPr algn="ctr"/>
                      <a:r>
                        <a:rPr lang="en-US" sz="1400" dirty="0" smtClean="0"/>
                        <a:t>4</a:t>
                      </a:r>
                      <a:endParaRPr lang="en-US" sz="1400" dirty="0"/>
                    </a:p>
                  </a:txBody>
                  <a:tcPr/>
                </a:tc>
                <a:tc>
                  <a:txBody>
                    <a:bodyPr/>
                    <a:lstStyle/>
                    <a:p>
                      <a:pPr algn="ctr"/>
                      <a:r>
                        <a:rPr lang="en-US" sz="1400" dirty="0" smtClean="0"/>
                        <a:t>6</a:t>
                      </a:r>
                      <a:endParaRPr lang="en-US" sz="1400" dirty="0"/>
                    </a:p>
                  </a:txBody>
                  <a:tcPr/>
                </a:tc>
                <a:tc>
                  <a:txBody>
                    <a:bodyPr/>
                    <a:lstStyle/>
                    <a:p>
                      <a:pPr algn="ctr"/>
                      <a:r>
                        <a:rPr lang="en-US" sz="1400" dirty="0" smtClean="0"/>
                        <a:t>46</a:t>
                      </a:r>
                      <a:endParaRPr lang="en-US" sz="1400" dirty="0"/>
                    </a:p>
                  </a:txBody>
                  <a:tcPr/>
                </a:tc>
                <a:tc>
                  <a:txBody>
                    <a:bodyPr/>
                    <a:lstStyle/>
                    <a:p>
                      <a:pPr algn="ctr"/>
                      <a:r>
                        <a:rPr lang="en-US" sz="1400" dirty="0" smtClean="0"/>
                        <a:t>8</a:t>
                      </a:r>
                      <a:endParaRPr lang="en-US" sz="1400"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xmlns="" val="3227983281"/>
              </p:ext>
            </p:extLst>
          </p:nvPr>
        </p:nvGraphicFramePr>
        <p:xfrm>
          <a:off x="1828800" y="2819400"/>
          <a:ext cx="7162800" cy="370840"/>
        </p:xfrm>
        <a:graphic>
          <a:graphicData uri="http://schemas.openxmlformats.org/drawingml/2006/table">
            <a:tbl>
              <a:tblPr firstRow="1" bandRow="1">
                <a:tableStyleId>{5C22544A-7EE6-4342-B048-85BDC9FD1C3A}</a:tableStyleId>
              </a:tblPr>
              <a:tblGrid>
                <a:gridCol w="2133600"/>
                <a:gridCol w="2514600"/>
                <a:gridCol w="2514600"/>
              </a:tblGrid>
              <a:tr h="370840">
                <a:tc>
                  <a:txBody>
                    <a:bodyPr/>
                    <a:lstStyle/>
                    <a:p>
                      <a:pPr algn="ctr"/>
                      <a:r>
                        <a:rPr lang="en-US" dirty="0" smtClean="0"/>
                        <a:t>Module</a:t>
                      </a:r>
                      <a:r>
                        <a:rPr lang="en-US" baseline="0" dirty="0" smtClean="0"/>
                        <a:t> 1</a:t>
                      </a:r>
                      <a:endParaRPr lang="en-US" dirty="0"/>
                    </a:p>
                  </a:txBody>
                  <a:tcPr/>
                </a:tc>
                <a:tc>
                  <a:txBody>
                    <a:bodyPr/>
                    <a:lstStyle/>
                    <a:p>
                      <a:pPr algn="ctr"/>
                      <a:r>
                        <a:rPr lang="en-US" dirty="0" smtClean="0"/>
                        <a:t>Module</a:t>
                      </a:r>
                      <a:r>
                        <a:rPr lang="en-US" baseline="0" dirty="0" smtClean="0"/>
                        <a:t> 2</a:t>
                      </a:r>
                      <a:endParaRPr lang="en-US" dirty="0"/>
                    </a:p>
                  </a:txBody>
                  <a:tcPr/>
                </a:tc>
                <a:tc>
                  <a:txBody>
                    <a:bodyPr/>
                    <a:lstStyle/>
                    <a:p>
                      <a:pPr algn="ctr"/>
                      <a:r>
                        <a:rPr lang="en-US" dirty="0" smtClean="0"/>
                        <a:t>Total</a:t>
                      </a:r>
                      <a:endParaRPr lang="en-US" dirty="0"/>
                    </a:p>
                  </a:txBody>
                  <a:tcPr/>
                </a:tc>
              </a:tr>
            </a:tbl>
          </a:graphicData>
        </a:graphic>
      </p:graphicFrame>
      <p:sp>
        <p:nvSpPr>
          <p:cNvPr id="6" name="TextBox 5"/>
          <p:cNvSpPr txBox="1"/>
          <p:nvPr/>
        </p:nvSpPr>
        <p:spPr>
          <a:xfrm>
            <a:off x="381000" y="6248400"/>
            <a:ext cx="8305800" cy="307777"/>
          </a:xfrm>
          <a:prstGeom prst="rect">
            <a:avLst/>
          </a:prstGeom>
          <a:noFill/>
        </p:spPr>
        <p:txBody>
          <a:bodyPr wrap="square" rtlCol="0">
            <a:spAutoFit/>
          </a:bodyPr>
          <a:lstStyle/>
          <a:p>
            <a:r>
              <a:rPr lang="en-US" sz="1400" dirty="0" smtClean="0">
                <a:solidFill>
                  <a:srgbClr val="000000"/>
                </a:solidFill>
              </a:rPr>
              <a:t>* Number of passages</a:t>
            </a:r>
            <a:endParaRPr lang="en-US" sz="1400" dirty="0">
              <a:solidFill>
                <a:srgbClr val="000000"/>
              </a:solidFill>
            </a:endParaRPr>
          </a:p>
        </p:txBody>
      </p:sp>
    </p:spTree>
    <p:extLst>
      <p:ext uri="{BB962C8B-B14F-4D97-AF65-F5344CB8AC3E}">
        <p14:creationId xmlns:p14="http://schemas.microsoft.com/office/powerpoint/2010/main" xmlns="" val="180358441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143000"/>
            <a:ext cx="8229600" cy="1447800"/>
          </a:xfrm>
        </p:spPr>
        <p:txBody>
          <a:bodyPr/>
          <a:lstStyle/>
          <a:p>
            <a:pPr marL="0" indent="0">
              <a:buNone/>
            </a:pPr>
            <a:r>
              <a:rPr lang="en-US" dirty="0" smtClean="0"/>
              <a:t>Types </a:t>
            </a:r>
            <a:r>
              <a:rPr lang="en-US" dirty="0"/>
              <a:t>of questions and number of points covered in the Literature Keystone Exam operational form.</a:t>
            </a:r>
          </a:p>
        </p:txBody>
      </p:sp>
      <p:graphicFrame>
        <p:nvGraphicFramePr>
          <p:cNvPr id="3" name="Table 2"/>
          <p:cNvGraphicFramePr>
            <a:graphicFrameLocks noGrp="1"/>
          </p:cNvGraphicFramePr>
          <p:nvPr>
            <p:extLst>
              <p:ext uri="{D42A27DB-BD31-4B8C-83A1-F6EECF244321}">
                <p14:modId xmlns:p14="http://schemas.microsoft.com/office/powerpoint/2010/main" xmlns="" val="1973142393"/>
              </p:ext>
            </p:extLst>
          </p:nvPr>
        </p:nvGraphicFramePr>
        <p:xfrm>
          <a:off x="152400" y="2860759"/>
          <a:ext cx="8763000" cy="2438399"/>
        </p:xfrm>
        <a:graphic>
          <a:graphicData uri="http://schemas.openxmlformats.org/drawingml/2006/table">
            <a:tbl>
              <a:tblPr firstRow="1" bandRow="1">
                <a:tableStyleId>{5C22544A-7EE6-4342-B048-85BDC9FD1C3A}</a:tableStyleId>
              </a:tblPr>
              <a:tblGrid>
                <a:gridCol w="2921000"/>
                <a:gridCol w="2921000"/>
                <a:gridCol w="2921000"/>
              </a:tblGrid>
              <a:tr h="420811">
                <a:tc>
                  <a:txBody>
                    <a:bodyPr/>
                    <a:lstStyle/>
                    <a:p>
                      <a:endParaRPr lang="en-US" sz="1400" dirty="0"/>
                    </a:p>
                  </a:txBody>
                  <a:tcPr/>
                </a:tc>
                <a:tc>
                  <a:txBody>
                    <a:bodyPr/>
                    <a:lstStyle/>
                    <a:p>
                      <a:pPr algn="ctr"/>
                      <a:r>
                        <a:rPr lang="en-US" sz="1800" dirty="0" smtClean="0"/>
                        <a:t>Module 1</a:t>
                      </a:r>
                      <a:endParaRPr lang="en-US" sz="1800" dirty="0"/>
                    </a:p>
                  </a:txBody>
                  <a:tcPr/>
                </a:tc>
                <a:tc>
                  <a:txBody>
                    <a:bodyPr/>
                    <a:lstStyle/>
                    <a:p>
                      <a:pPr algn="ctr"/>
                      <a:r>
                        <a:rPr lang="en-US" sz="1800" dirty="0" smtClean="0"/>
                        <a:t>Module 2</a:t>
                      </a:r>
                      <a:endParaRPr lang="en-US" sz="1800" dirty="0"/>
                    </a:p>
                  </a:txBody>
                  <a:tcPr/>
                </a:tc>
              </a:tr>
              <a:tr h="587983">
                <a:tc>
                  <a:txBody>
                    <a:bodyPr/>
                    <a:lstStyle/>
                    <a:p>
                      <a:r>
                        <a:rPr lang="en-US" sz="1400" dirty="0" smtClean="0"/>
                        <a:t>Number of Operational Multiple Choice Questions</a:t>
                      </a:r>
                      <a:endParaRPr lang="en-US" sz="1400" dirty="0"/>
                    </a:p>
                  </a:txBody>
                  <a:tcPr/>
                </a:tc>
                <a:tc>
                  <a:txBody>
                    <a:bodyPr/>
                    <a:lstStyle/>
                    <a:p>
                      <a:r>
                        <a:rPr lang="en-US" sz="1400" dirty="0" smtClean="0"/>
                        <a:t>17 questions @ 1 point each = 17</a:t>
                      </a:r>
                    </a:p>
                    <a:p>
                      <a:r>
                        <a:rPr lang="en-US" sz="1400" dirty="0" smtClean="0"/>
                        <a:t>points</a:t>
                      </a:r>
                      <a:endParaRPr lang="en-US" sz="1400" dirty="0"/>
                    </a:p>
                  </a:txBody>
                  <a:tcPr/>
                </a:tc>
                <a:tc>
                  <a:txBody>
                    <a:bodyPr/>
                    <a:lstStyle/>
                    <a:p>
                      <a:r>
                        <a:rPr lang="en-US" sz="1400" dirty="0" smtClean="0"/>
                        <a:t>17 questions</a:t>
                      </a:r>
                      <a:r>
                        <a:rPr lang="en-US" sz="1400" baseline="0" dirty="0" smtClean="0"/>
                        <a:t> @ 1 point each = 17 points</a:t>
                      </a:r>
                      <a:endParaRPr lang="en-US" sz="1400" dirty="0"/>
                    </a:p>
                  </a:txBody>
                  <a:tcPr/>
                </a:tc>
              </a:tr>
              <a:tr h="587983">
                <a:tc>
                  <a:txBody>
                    <a:bodyPr/>
                    <a:lstStyle/>
                    <a:p>
                      <a:r>
                        <a:rPr lang="en-US" sz="1400" dirty="0" smtClean="0"/>
                        <a:t>Number of Operational Constructed- Response Questions</a:t>
                      </a:r>
                      <a:endParaRPr lang="en-US" sz="1400" dirty="0"/>
                    </a:p>
                  </a:txBody>
                  <a:tcPr/>
                </a:tc>
                <a:tc>
                  <a:txBody>
                    <a:bodyPr/>
                    <a:lstStyle/>
                    <a:p>
                      <a:r>
                        <a:rPr lang="en-US" sz="1400" dirty="0" smtClean="0"/>
                        <a:t>3 questions at 3 points each = 9 points</a:t>
                      </a:r>
                      <a:endParaRPr lang="en-US" sz="1400" dirty="0"/>
                    </a:p>
                  </a:txBody>
                  <a:tcPr/>
                </a:tc>
                <a:tc>
                  <a:txBody>
                    <a:bodyPr/>
                    <a:lstStyle/>
                    <a:p>
                      <a:r>
                        <a:rPr lang="en-US" sz="1400" dirty="0" smtClean="0"/>
                        <a:t>3 questions at 3 points each = 9 points</a:t>
                      </a:r>
                      <a:endParaRPr lang="en-US" sz="1400" dirty="0"/>
                    </a:p>
                  </a:txBody>
                  <a:tcPr/>
                </a:tc>
              </a:tr>
              <a:tr h="420811">
                <a:tc>
                  <a:txBody>
                    <a:bodyPr/>
                    <a:lstStyle/>
                    <a:p>
                      <a:r>
                        <a:rPr lang="en-US" sz="1400" dirty="0" smtClean="0"/>
                        <a:t>Total Number of Points</a:t>
                      </a:r>
                      <a:endParaRPr lang="en-US" sz="1400" dirty="0"/>
                    </a:p>
                  </a:txBody>
                  <a:tcPr/>
                </a:tc>
                <a:tc>
                  <a:txBody>
                    <a:bodyPr/>
                    <a:lstStyle/>
                    <a:p>
                      <a:r>
                        <a:rPr lang="en-US" sz="1400" dirty="0" smtClean="0"/>
                        <a:t>26 points</a:t>
                      </a:r>
                      <a:endParaRPr lang="en-US" sz="1400" dirty="0"/>
                    </a:p>
                  </a:txBody>
                  <a:tcPr/>
                </a:tc>
                <a:tc>
                  <a:txBody>
                    <a:bodyPr/>
                    <a:lstStyle/>
                    <a:p>
                      <a:r>
                        <a:rPr lang="en-US" sz="1400" dirty="0" smtClean="0"/>
                        <a:t>26 points</a:t>
                      </a:r>
                      <a:endParaRPr lang="en-US" sz="1400" dirty="0"/>
                    </a:p>
                  </a:txBody>
                  <a:tcPr/>
                </a:tc>
              </a:tr>
              <a:tr h="420811">
                <a:tc>
                  <a:txBody>
                    <a:bodyPr/>
                    <a:lstStyle/>
                    <a:p>
                      <a:r>
                        <a:rPr lang="en-US" sz="1400" dirty="0" smtClean="0"/>
                        <a:t>Percentage of Points for Entire Test</a:t>
                      </a:r>
                      <a:endParaRPr lang="en-US" sz="1400" dirty="0"/>
                    </a:p>
                  </a:txBody>
                  <a:tcPr/>
                </a:tc>
                <a:tc>
                  <a:txBody>
                    <a:bodyPr/>
                    <a:lstStyle/>
                    <a:p>
                      <a:r>
                        <a:rPr lang="en-US" sz="1400" dirty="0" smtClean="0"/>
                        <a:t>50%</a:t>
                      </a:r>
                      <a:endParaRPr lang="en-US" sz="1400" dirty="0"/>
                    </a:p>
                  </a:txBody>
                  <a:tcPr/>
                </a:tc>
                <a:tc>
                  <a:txBody>
                    <a:bodyPr/>
                    <a:lstStyle/>
                    <a:p>
                      <a:r>
                        <a:rPr lang="en-US" sz="1400" dirty="0" smtClean="0"/>
                        <a:t>50%</a:t>
                      </a:r>
                      <a:endParaRPr lang="en-US" sz="1400" dirty="0"/>
                    </a:p>
                  </a:txBody>
                  <a:tcPr/>
                </a:tc>
              </a:tr>
            </a:tbl>
          </a:graphicData>
        </a:graphic>
      </p:graphicFrame>
      <p:sp>
        <p:nvSpPr>
          <p:cNvPr id="7" name="TextBox 6"/>
          <p:cNvSpPr txBox="1"/>
          <p:nvPr/>
        </p:nvSpPr>
        <p:spPr>
          <a:xfrm>
            <a:off x="152400" y="5315634"/>
            <a:ext cx="8763000" cy="923330"/>
          </a:xfrm>
          <a:prstGeom prst="rect">
            <a:avLst/>
          </a:prstGeom>
          <a:noFill/>
        </p:spPr>
        <p:txBody>
          <a:bodyPr wrap="square" rtlCol="0">
            <a:spAutoFit/>
          </a:bodyPr>
          <a:lstStyle/>
          <a:p>
            <a:r>
              <a:rPr lang="en-US" sz="1800" dirty="0">
                <a:solidFill>
                  <a:srgbClr val="000000"/>
                </a:solidFill>
              </a:rPr>
              <a:t>There will be a total of 52 points (Module 1 and Module 2 combined), with approximately </a:t>
            </a:r>
            <a:r>
              <a:rPr lang="en-US" sz="1800" dirty="0" smtClean="0">
                <a:solidFill>
                  <a:srgbClr val="000000"/>
                </a:solidFill>
              </a:rPr>
              <a:t>65 percent </a:t>
            </a:r>
            <a:r>
              <a:rPr lang="en-US" sz="1800" dirty="0">
                <a:solidFill>
                  <a:srgbClr val="000000"/>
                </a:solidFill>
              </a:rPr>
              <a:t>multiple-choice points and </a:t>
            </a:r>
            <a:r>
              <a:rPr lang="en-US" sz="1800" dirty="0" smtClean="0">
                <a:solidFill>
                  <a:srgbClr val="000000"/>
                </a:solidFill>
              </a:rPr>
              <a:t>35 percent </a:t>
            </a:r>
            <a:r>
              <a:rPr lang="en-US" sz="1800" dirty="0">
                <a:solidFill>
                  <a:srgbClr val="000000"/>
                </a:solidFill>
              </a:rPr>
              <a:t>constructed-response points.</a:t>
            </a:r>
          </a:p>
        </p:txBody>
      </p:sp>
    </p:spTree>
    <p:extLst>
      <p:ext uri="{BB962C8B-B14F-4D97-AF65-F5344CB8AC3E}">
        <p14:creationId xmlns:p14="http://schemas.microsoft.com/office/powerpoint/2010/main" xmlns="" val="73401731"/>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447800"/>
            <a:ext cx="8229600" cy="4114800"/>
          </a:xfrm>
        </p:spPr>
        <p:txBody>
          <a:bodyPr/>
          <a:lstStyle/>
          <a:p>
            <a:pPr marL="0" indent="0">
              <a:buNone/>
            </a:pPr>
            <a:r>
              <a:rPr lang="en-US" dirty="0" smtClean="0"/>
              <a:t>Estimated </a:t>
            </a:r>
            <a:r>
              <a:rPr lang="en-US" dirty="0"/>
              <a:t>time a typical student would need to complete Module 1 and Module 2 of the Literature Keystone Exam operational form.</a:t>
            </a:r>
          </a:p>
        </p:txBody>
      </p:sp>
      <p:graphicFrame>
        <p:nvGraphicFramePr>
          <p:cNvPr id="3" name="Table 2"/>
          <p:cNvGraphicFramePr>
            <a:graphicFrameLocks noGrp="1"/>
          </p:cNvGraphicFramePr>
          <p:nvPr>
            <p:extLst>
              <p:ext uri="{D42A27DB-BD31-4B8C-83A1-F6EECF244321}">
                <p14:modId xmlns:p14="http://schemas.microsoft.com/office/powerpoint/2010/main" xmlns="" val="1046964742"/>
              </p:ext>
            </p:extLst>
          </p:nvPr>
        </p:nvGraphicFramePr>
        <p:xfrm>
          <a:off x="533400" y="3657600"/>
          <a:ext cx="8153400" cy="1280160"/>
        </p:xfrm>
        <a:graphic>
          <a:graphicData uri="http://schemas.openxmlformats.org/drawingml/2006/table">
            <a:tbl>
              <a:tblPr firstRow="1" bandRow="1">
                <a:tableStyleId>{5C22544A-7EE6-4342-B048-85BDC9FD1C3A}</a:tableStyleId>
              </a:tblPr>
              <a:tblGrid>
                <a:gridCol w="2038350"/>
                <a:gridCol w="2038350"/>
                <a:gridCol w="2038350"/>
                <a:gridCol w="2038350"/>
              </a:tblGrid>
              <a:tr h="571500">
                <a:tc>
                  <a:txBody>
                    <a:bodyPr/>
                    <a:lstStyle/>
                    <a:p>
                      <a:endParaRPr lang="en-US" dirty="0"/>
                    </a:p>
                  </a:txBody>
                  <a:tcPr/>
                </a:tc>
                <a:tc>
                  <a:txBody>
                    <a:bodyPr/>
                    <a:lstStyle/>
                    <a:p>
                      <a:r>
                        <a:rPr lang="en-US" dirty="0" smtClean="0"/>
                        <a:t>Operational Questions</a:t>
                      </a:r>
                      <a:endParaRPr lang="en-US" dirty="0"/>
                    </a:p>
                  </a:txBody>
                  <a:tcPr/>
                </a:tc>
                <a:tc>
                  <a:txBody>
                    <a:bodyPr/>
                    <a:lstStyle/>
                    <a:p>
                      <a:r>
                        <a:rPr lang="en-US" dirty="0" smtClean="0"/>
                        <a:t>Field Test Questions</a:t>
                      </a:r>
                      <a:endParaRPr lang="en-US" dirty="0"/>
                    </a:p>
                  </a:txBody>
                  <a:tcPr/>
                </a:tc>
                <a:tc>
                  <a:txBody>
                    <a:bodyPr/>
                    <a:lstStyle/>
                    <a:p>
                      <a:r>
                        <a:rPr lang="en-US" dirty="0" smtClean="0"/>
                        <a:t>Total Questions</a:t>
                      </a:r>
                      <a:endParaRPr lang="en-US" dirty="0"/>
                    </a:p>
                  </a:txBody>
                  <a:tcPr/>
                </a:tc>
              </a:tr>
              <a:tr h="411479">
                <a:tc>
                  <a:txBody>
                    <a:bodyPr/>
                    <a:lstStyle/>
                    <a:p>
                      <a:r>
                        <a:rPr lang="en-US" dirty="0" smtClean="0"/>
                        <a:t>Number of Minutes</a:t>
                      </a:r>
                      <a:endParaRPr lang="en-US" dirty="0"/>
                    </a:p>
                  </a:txBody>
                  <a:tcPr/>
                </a:tc>
                <a:tc>
                  <a:txBody>
                    <a:bodyPr/>
                    <a:lstStyle/>
                    <a:p>
                      <a:pPr algn="ctr"/>
                      <a:r>
                        <a:rPr lang="en-US" dirty="0" smtClean="0"/>
                        <a:t>104</a:t>
                      </a:r>
                      <a:endParaRPr lang="en-US" dirty="0"/>
                    </a:p>
                  </a:txBody>
                  <a:tcPr/>
                </a:tc>
                <a:tc>
                  <a:txBody>
                    <a:bodyPr/>
                    <a:lstStyle/>
                    <a:p>
                      <a:pPr algn="ctr"/>
                      <a:r>
                        <a:rPr lang="en-US" dirty="0" smtClean="0"/>
                        <a:t>42</a:t>
                      </a:r>
                    </a:p>
                    <a:p>
                      <a:pPr algn="ctr"/>
                      <a:endParaRPr lang="en-US" dirty="0"/>
                    </a:p>
                  </a:txBody>
                  <a:tcPr/>
                </a:tc>
                <a:tc>
                  <a:txBody>
                    <a:bodyPr/>
                    <a:lstStyle/>
                    <a:p>
                      <a:pPr algn="ctr"/>
                      <a:r>
                        <a:rPr lang="en-US" dirty="0" smtClean="0"/>
                        <a:t>146</a:t>
                      </a:r>
                      <a:endParaRPr lang="en-US" dirty="0"/>
                    </a:p>
                  </a:txBody>
                  <a:tcPr/>
                </a:tc>
              </a:tr>
            </a:tbl>
          </a:graphicData>
        </a:graphic>
      </p:graphicFrame>
    </p:spTree>
    <p:extLst>
      <p:ext uri="{BB962C8B-B14F-4D97-AF65-F5344CB8AC3E}">
        <p14:creationId xmlns:p14="http://schemas.microsoft.com/office/powerpoint/2010/main" xmlns="" val="3439868800"/>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sz="4800" b="1" dirty="0" smtClean="0">
                <a:solidFill>
                  <a:schemeClr val="tx1"/>
                </a:solidFill>
              </a:rPr>
              <a:t/>
            </a:r>
            <a:br>
              <a:rPr lang="en-US" sz="4800" b="1" dirty="0" smtClean="0">
                <a:solidFill>
                  <a:schemeClr val="tx1"/>
                </a:solidFill>
              </a:rPr>
            </a:br>
            <a:r>
              <a:rPr lang="en-US" sz="4800" b="1" dirty="0">
                <a:solidFill>
                  <a:schemeClr val="tx1"/>
                </a:solidFill>
              </a:rPr>
              <a:t/>
            </a:r>
            <a:br>
              <a:rPr lang="en-US" sz="4800" b="1" dirty="0">
                <a:solidFill>
                  <a:schemeClr val="tx1"/>
                </a:solidFill>
              </a:rPr>
            </a:br>
            <a:r>
              <a:rPr lang="en-US" sz="4800" b="1" dirty="0" smtClean="0">
                <a:solidFill>
                  <a:schemeClr val="tx1"/>
                </a:solidFill>
              </a:rPr>
              <a:t/>
            </a:r>
            <a:br>
              <a:rPr lang="en-US" sz="4800" b="1" dirty="0" smtClean="0">
                <a:solidFill>
                  <a:schemeClr val="tx1"/>
                </a:solidFill>
              </a:rPr>
            </a:br>
            <a:r>
              <a:rPr lang="en-US" sz="4800" b="1" dirty="0">
                <a:solidFill>
                  <a:schemeClr val="tx1"/>
                </a:solidFill>
              </a:rPr>
              <a:t/>
            </a:r>
            <a:br>
              <a:rPr lang="en-US" sz="4800" b="1" dirty="0">
                <a:solidFill>
                  <a:schemeClr val="tx1"/>
                </a:solidFill>
              </a:rPr>
            </a:br>
            <a:r>
              <a:rPr lang="en-US" sz="4800" b="1" dirty="0" smtClean="0">
                <a:solidFill>
                  <a:schemeClr val="tx1"/>
                </a:solidFill>
              </a:rPr>
              <a:t/>
            </a:r>
            <a:br>
              <a:rPr lang="en-US" sz="4800" b="1" dirty="0" smtClean="0">
                <a:solidFill>
                  <a:schemeClr val="tx1"/>
                </a:solidFill>
              </a:rPr>
            </a:br>
            <a:r>
              <a:rPr lang="en-US" sz="4800" b="1" dirty="0">
                <a:solidFill>
                  <a:schemeClr val="tx1"/>
                </a:solidFill>
              </a:rPr>
              <a:t/>
            </a:r>
            <a:br>
              <a:rPr lang="en-US" sz="4800" b="1" dirty="0">
                <a:solidFill>
                  <a:schemeClr val="tx1"/>
                </a:solidFill>
              </a:rPr>
            </a:br>
            <a:r>
              <a:rPr lang="en-US" sz="4800" b="1" dirty="0" smtClean="0">
                <a:solidFill>
                  <a:schemeClr val="tx1"/>
                </a:solidFill>
              </a:rPr>
              <a:t>Keystone Biology Exam</a:t>
            </a:r>
            <a:endParaRPr lang="en-US" sz="4800"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sz="2800" dirty="0" smtClean="0">
              <a:solidFill>
                <a:srgbClr val="000099"/>
              </a:solidFill>
            </a:endParaRPr>
          </a:p>
          <a:p>
            <a:pPr marL="0" indent="0">
              <a:buNone/>
            </a:pPr>
            <a:endParaRPr lang="en-US" dirty="0"/>
          </a:p>
        </p:txBody>
      </p:sp>
    </p:spTree>
    <p:extLst>
      <p:ext uri="{BB962C8B-B14F-4D97-AF65-F5344CB8AC3E}">
        <p14:creationId xmlns:p14="http://schemas.microsoft.com/office/powerpoint/2010/main" xmlns="" val="336793795"/>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a:solidFill>
                  <a:schemeClr val="tx1"/>
                </a:solidFill>
              </a:rPr>
              <a:t>Keystone Biology Exam</a:t>
            </a:r>
            <a:endParaRPr lang="en-US" dirty="0">
              <a:solidFill>
                <a:schemeClr val="tx1"/>
              </a:solidFill>
            </a:endParaRPr>
          </a:p>
        </p:txBody>
      </p:sp>
      <p:sp>
        <p:nvSpPr>
          <p:cNvPr id="3" name="Content Placeholder 2"/>
          <p:cNvSpPr>
            <a:spLocks noGrp="1"/>
          </p:cNvSpPr>
          <p:nvPr>
            <p:ph idx="1"/>
          </p:nvPr>
        </p:nvSpPr>
        <p:spPr/>
        <p:txBody>
          <a:bodyPr/>
          <a:lstStyle/>
          <a:p>
            <a:pPr lvl="0">
              <a:spcBef>
                <a:spcPts val="0"/>
              </a:spcBef>
              <a:buClr>
                <a:srgbClr val="FF2D55"/>
              </a:buClr>
              <a:buSzPct val="150000"/>
              <a:buNone/>
            </a:pPr>
            <a:r>
              <a:rPr lang="en-US" sz="2800" dirty="0">
                <a:solidFill>
                  <a:srgbClr val="000099"/>
                </a:solidFill>
              </a:rPr>
              <a:t>	</a:t>
            </a:r>
            <a:r>
              <a:rPr lang="en-US" sz="2800" dirty="0" smtClean="0">
                <a:solidFill>
                  <a:srgbClr val="000099"/>
                </a:solidFill>
              </a:rPr>
              <a:t>	</a:t>
            </a:r>
          </a:p>
          <a:p>
            <a:pPr lvl="0">
              <a:spcBef>
                <a:spcPts val="0"/>
              </a:spcBef>
              <a:buClr>
                <a:srgbClr val="FF2D55"/>
              </a:buClr>
              <a:buSzPct val="150000"/>
              <a:buNone/>
            </a:pPr>
            <a:r>
              <a:rPr lang="en-US" sz="2800" dirty="0">
                <a:solidFill>
                  <a:srgbClr val="000099"/>
                </a:solidFill>
              </a:rPr>
              <a:t>	</a:t>
            </a:r>
            <a:r>
              <a:rPr lang="en-US" sz="2800" dirty="0" smtClean="0">
                <a:solidFill>
                  <a:srgbClr val="000099"/>
                </a:solidFill>
              </a:rPr>
              <a:t>	  </a:t>
            </a:r>
            <a:r>
              <a:rPr lang="en-US" sz="2800" u="sng" dirty="0" smtClean="0"/>
              <a:t>Three purposes</a:t>
            </a:r>
            <a:r>
              <a:rPr lang="en-US" sz="2800" dirty="0" smtClean="0"/>
              <a:t>:</a:t>
            </a:r>
          </a:p>
          <a:p>
            <a:pPr marL="457200" lvl="1" indent="0">
              <a:buClr>
                <a:srgbClr val="FF2D55"/>
              </a:buClr>
              <a:buSzPct val="150000"/>
              <a:buNone/>
            </a:pPr>
            <a:r>
              <a:rPr lang="en-US" dirty="0"/>
              <a:t>	- Federal Accountability as per ESEA Flexibility 	  Waiver requirements</a:t>
            </a:r>
          </a:p>
          <a:p>
            <a:pPr marL="457200" lvl="1" indent="0">
              <a:buClr>
                <a:srgbClr val="FF2D55"/>
              </a:buClr>
              <a:buSzPct val="150000"/>
              <a:buNone/>
            </a:pPr>
            <a:r>
              <a:rPr lang="en-US" dirty="0" smtClean="0"/>
              <a:t>	- Proposed state requirement that the class of 	  2017 and beyond must demonstrate proficiency  	  for the purpose of earning a PA high school 	  diploma</a:t>
            </a:r>
          </a:p>
          <a:p>
            <a:pPr lvl="1">
              <a:buNone/>
            </a:pPr>
            <a:r>
              <a:rPr lang="en-US" dirty="0" smtClean="0"/>
              <a:t>	</a:t>
            </a:r>
            <a:r>
              <a:rPr lang="en-US" dirty="0"/>
              <a:t>	- </a:t>
            </a:r>
            <a:r>
              <a:rPr lang="en-US" dirty="0" smtClean="0"/>
              <a:t>State Accountability as </a:t>
            </a:r>
            <a:r>
              <a:rPr lang="en-US" dirty="0"/>
              <a:t>per </a:t>
            </a:r>
            <a:r>
              <a:rPr lang="en-US" dirty="0" smtClean="0"/>
              <a:t>new School 	   	  Performance Profile (SPP) requirements</a:t>
            </a:r>
            <a:endParaRPr lang="en-US" dirty="0"/>
          </a:p>
          <a:p>
            <a:pPr lvl="1">
              <a:buNone/>
            </a:pPr>
            <a:endParaRPr lang="en-US" dirty="0" smtClean="0"/>
          </a:p>
          <a:p>
            <a:pPr marL="0" indent="0">
              <a:buNone/>
            </a:pPr>
            <a:endParaRPr lang="en-US" dirty="0"/>
          </a:p>
        </p:txBody>
      </p:sp>
    </p:spTree>
    <p:extLst>
      <p:ext uri="{BB962C8B-B14F-4D97-AF65-F5344CB8AC3E}">
        <p14:creationId xmlns:p14="http://schemas.microsoft.com/office/powerpoint/2010/main" xmlns="" val="3443855854"/>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a:solidFill>
                  <a:schemeClr val="tx1"/>
                </a:solidFill>
              </a:rPr>
              <a:t>Keystone Biology Exam</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sz="2800" dirty="0" smtClean="0">
              <a:solidFill>
                <a:srgbClr val="000099"/>
              </a:solidFill>
            </a:endParaRPr>
          </a:p>
          <a:p>
            <a:pPr lvl="0" algn="ctr">
              <a:buClr>
                <a:srgbClr val="FF2D55"/>
              </a:buClr>
              <a:buSzPct val="150000"/>
              <a:buNone/>
            </a:pPr>
            <a:r>
              <a:rPr lang="en-US" sz="2800" dirty="0" smtClean="0">
                <a:solidFill>
                  <a:srgbClr val="000099"/>
                </a:solidFill>
              </a:rPr>
              <a:t>	</a:t>
            </a:r>
            <a:r>
              <a:rPr lang="en-US" sz="2800" dirty="0" smtClean="0"/>
              <a:t>The Biology Keystone </a:t>
            </a:r>
            <a:r>
              <a:rPr lang="en-US" sz="2800" dirty="0"/>
              <a:t>Exam </a:t>
            </a:r>
            <a:r>
              <a:rPr lang="en-US" sz="2800" dirty="0" smtClean="0"/>
              <a:t>will measure the Biology Assessment Anchors as defined by the Eligible Content and will be aligned to the Concepts and Competencies</a:t>
            </a:r>
          </a:p>
          <a:p>
            <a:pPr lvl="0" algn="ctr">
              <a:buClr>
                <a:srgbClr val="FF2D55"/>
              </a:buClr>
              <a:buSzPct val="150000"/>
              <a:buNone/>
            </a:pPr>
            <a:endParaRPr lang="en-US" sz="2800" dirty="0"/>
          </a:p>
          <a:p>
            <a:pPr lvl="0" algn="ctr">
              <a:buClr>
                <a:srgbClr val="FF2D55"/>
              </a:buClr>
              <a:buSzPct val="150000"/>
              <a:buNone/>
            </a:pPr>
            <a:endParaRPr lang="en-US" sz="2800" dirty="0" smtClean="0">
              <a:solidFill>
                <a:srgbClr val="000099"/>
              </a:solidFill>
            </a:endParaRPr>
          </a:p>
          <a:p>
            <a:pPr lvl="0" algn="ctr">
              <a:buClr>
                <a:srgbClr val="FF2D55"/>
              </a:buClr>
              <a:buSzPct val="150000"/>
              <a:buNone/>
            </a:pPr>
            <a:endParaRPr lang="en-US" sz="2800" dirty="0">
              <a:solidFill>
                <a:srgbClr val="000099"/>
              </a:solidFill>
            </a:endParaRPr>
          </a:p>
          <a:p>
            <a:pPr lvl="0" algn="ctr">
              <a:buClr>
                <a:srgbClr val="FF2D55"/>
              </a:buClr>
              <a:buSzPct val="150000"/>
              <a:buNone/>
            </a:pPr>
            <a:endParaRPr lang="en-US" sz="2800" dirty="0" smtClean="0">
              <a:solidFill>
                <a:srgbClr val="000099"/>
              </a:solidFill>
            </a:endParaRPr>
          </a:p>
          <a:p>
            <a:pPr lvl="0" algn="ctr">
              <a:buClr>
                <a:srgbClr val="FF2D55"/>
              </a:buClr>
              <a:buSzPct val="150000"/>
              <a:buNone/>
            </a:pPr>
            <a:r>
              <a:rPr lang="en-US" sz="2800" dirty="0" smtClean="0">
                <a:solidFill>
                  <a:srgbClr val="000099"/>
                </a:solidFill>
              </a:rPr>
              <a:t> </a:t>
            </a:r>
          </a:p>
          <a:p>
            <a:pPr marL="457200" lvl="1" indent="0">
              <a:buClr>
                <a:srgbClr val="FF2D55"/>
              </a:buClr>
              <a:buSzPct val="150000"/>
              <a:buNone/>
            </a:pPr>
            <a:r>
              <a:rPr lang="en-US" sz="2400" dirty="0" smtClean="0">
                <a:solidFill>
                  <a:srgbClr val="000099"/>
                </a:solidFill>
              </a:rPr>
              <a:t>	</a:t>
            </a:r>
          </a:p>
          <a:p>
            <a:pPr marL="0" indent="0">
              <a:buNone/>
            </a:pPr>
            <a:endParaRPr lang="en-US" dirty="0"/>
          </a:p>
        </p:txBody>
      </p:sp>
      <p:graphicFrame>
        <p:nvGraphicFramePr>
          <p:cNvPr id="4" name="Diagram 3"/>
          <p:cNvGraphicFramePr/>
          <p:nvPr>
            <p:extLst>
              <p:ext uri="{D42A27DB-BD31-4B8C-83A1-F6EECF244321}">
                <p14:modId xmlns:p14="http://schemas.microsoft.com/office/powerpoint/2010/main" xmlns="" val="1108441992"/>
              </p:ext>
            </p:extLst>
          </p:nvPr>
        </p:nvGraphicFramePr>
        <p:xfrm>
          <a:off x="1066800" y="4191000"/>
          <a:ext cx="7315200" cy="1981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766241930"/>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914400"/>
            <a:ext cx="7772400" cy="701675"/>
          </a:xfrm>
        </p:spPr>
        <p:txBody>
          <a:bodyPr/>
          <a:lstStyle/>
          <a:p>
            <a:r>
              <a:rPr lang="en-US" b="1" dirty="0">
                <a:solidFill>
                  <a:schemeClr val="tx1"/>
                </a:solidFill>
              </a:rPr>
              <a:t>Keystone Biology Exam</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sz="2800" dirty="0" smtClean="0">
              <a:solidFill>
                <a:srgbClr val="000099"/>
              </a:solidFill>
            </a:endParaRPr>
          </a:p>
          <a:p>
            <a:pPr lvl="0" algn="ctr">
              <a:buClr>
                <a:srgbClr val="FF2D55"/>
              </a:buClr>
              <a:buSzPct val="150000"/>
              <a:buNone/>
            </a:pPr>
            <a:r>
              <a:rPr lang="en-US" sz="2800" dirty="0" smtClean="0"/>
              <a:t>Eligible Content may be assessed using knowledge</a:t>
            </a:r>
          </a:p>
          <a:p>
            <a:pPr lvl="0" algn="ctr">
              <a:buClr>
                <a:srgbClr val="FF2D55"/>
              </a:buClr>
              <a:buSzPct val="150000"/>
              <a:buNone/>
            </a:pPr>
            <a:r>
              <a:rPr lang="en-US" sz="2800" dirty="0" smtClean="0"/>
              <a:t>and/or skills associated with the Nature of Science</a:t>
            </a:r>
            <a:endParaRPr lang="en-US" sz="2800" dirty="0"/>
          </a:p>
          <a:p>
            <a:pPr lvl="0" algn="ctr">
              <a:buClr>
                <a:srgbClr val="FF2D55"/>
              </a:buClr>
              <a:buSzPct val="150000"/>
              <a:buNone/>
            </a:pPr>
            <a:endParaRPr lang="en-US" sz="2800" dirty="0" smtClean="0">
              <a:solidFill>
                <a:srgbClr val="000099"/>
              </a:solidFill>
            </a:endParaRPr>
          </a:p>
          <a:p>
            <a:pPr lvl="0" algn="ctr">
              <a:buClr>
                <a:srgbClr val="FF2D55"/>
              </a:buClr>
              <a:buSzPct val="150000"/>
              <a:buNone/>
            </a:pPr>
            <a:r>
              <a:rPr lang="en-US" sz="2800" dirty="0" smtClean="0">
                <a:solidFill>
                  <a:srgbClr val="000099"/>
                </a:solidFill>
              </a:rPr>
              <a:t> </a:t>
            </a:r>
          </a:p>
          <a:p>
            <a:pPr marL="457200" lvl="1" indent="0">
              <a:buClr>
                <a:srgbClr val="FF2D55"/>
              </a:buClr>
              <a:buSzPct val="150000"/>
              <a:buNone/>
            </a:pPr>
            <a:r>
              <a:rPr lang="en-US" sz="2400" dirty="0" smtClean="0">
                <a:solidFill>
                  <a:srgbClr val="000099"/>
                </a:solidFill>
              </a:rPr>
              <a:t>	</a:t>
            </a:r>
          </a:p>
          <a:p>
            <a:pPr marL="0" indent="0">
              <a:buNone/>
            </a:pPr>
            <a:endParaRPr lang="en-US" dirty="0"/>
          </a:p>
        </p:txBody>
      </p:sp>
    </p:spTree>
    <p:extLst>
      <p:ext uri="{BB962C8B-B14F-4D97-AF65-F5344CB8AC3E}">
        <p14:creationId xmlns:p14="http://schemas.microsoft.com/office/powerpoint/2010/main" xmlns="" val="307135943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914400"/>
            <a:ext cx="7772400" cy="701675"/>
          </a:xfrm>
        </p:spPr>
        <p:txBody>
          <a:bodyPr/>
          <a:lstStyle/>
          <a:p>
            <a:r>
              <a:rPr lang="en-US" b="1" dirty="0">
                <a:solidFill>
                  <a:schemeClr val="tx1"/>
                </a:solidFill>
              </a:rPr>
              <a:t>Keystone Biology Exam</a:t>
            </a:r>
            <a:endParaRPr lang="en-US" dirty="0">
              <a:solidFill>
                <a:schemeClr val="tx1"/>
              </a:solidFill>
            </a:endParaRPr>
          </a:p>
        </p:txBody>
      </p:sp>
      <p:pic>
        <p:nvPicPr>
          <p:cNvPr id="135170"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0607" y="2819400"/>
            <a:ext cx="8202530" cy="2819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576112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marL="514350" indent="-457200"/>
            <a:r>
              <a:rPr lang="en-US" sz="2800" dirty="0" smtClean="0"/>
              <a:t>Pennsylvania Core Standards (PCS) aligned   content in embedded field test items.</a:t>
            </a:r>
          </a:p>
          <a:p>
            <a:pPr marL="514350" indent="-457200"/>
            <a:r>
              <a:rPr lang="en-US" sz="2800" dirty="0" smtClean="0"/>
              <a:t>Standalone writing field test, grades 6-8.</a:t>
            </a:r>
          </a:p>
          <a:p>
            <a:pPr marL="514350" indent="-457200"/>
            <a:r>
              <a:rPr lang="en-US" sz="2800" dirty="0" smtClean="0"/>
              <a:t>Video Sign Language (VSL) version </a:t>
            </a:r>
          </a:p>
          <a:p>
            <a:pPr marL="514350" indent="-457200"/>
            <a:r>
              <a:rPr lang="en-US" sz="2800" dirty="0" smtClean="0"/>
              <a:t>Updated and revised Pennsylvania State Test Administration Training (PSTAT).</a:t>
            </a:r>
          </a:p>
          <a:p>
            <a:pPr marL="914400" lvl="1" indent="-457200">
              <a:buFontTx/>
              <a:buChar char="-"/>
            </a:pPr>
            <a:r>
              <a:rPr lang="en-US" sz="2400" dirty="0" smtClean="0"/>
              <a:t>One-to-one online interactive training</a:t>
            </a:r>
            <a:r>
              <a:rPr lang="en-US" sz="2400" dirty="0"/>
              <a:t> </a:t>
            </a:r>
            <a:r>
              <a:rPr lang="en-US" sz="2400" dirty="0" smtClean="0"/>
              <a:t>for Test Administrators</a:t>
            </a:r>
          </a:p>
          <a:p>
            <a:pPr marL="914400" lvl="1" indent="-457200">
              <a:buFontTx/>
              <a:buChar char="-"/>
            </a:pPr>
            <a:r>
              <a:rPr lang="en-US" sz="2400" dirty="0" smtClean="0"/>
              <a:t>Self-check quiz </a:t>
            </a:r>
            <a:r>
              <a:rPr lang="en-US" sz="2400" smtClean="0"/>
              <a:t>at end</a:t>
            </a:r>
            <a:endParaRPr lang="en-US" sz="2400" dirty="0" smtClean="0"/>
          </a:p>
          <a:p>
            <a:pPr marL="914400" lvl="1" indent="-457200">
              <a:buFontTx/>
              <a:buChar char="-"/>
            </a:pPr>
            <a:r>
              <a:rPr lang="en-US" sz="2400" dirty="0" smtClean="0"/>
              <a:t>Certificate of Completion</a:t>
            </a:r>
          </a:p>
          <a:p>
            <a:pPr marL="914400" lvl="1" indent="-457200">
              <a:buFontTx/>
              <a:buChar char="-"/>
            </a:pPr>
            <a:r>
              <a:rPr lang="en-US" sz="2400" dirty="0" smtClean="0"/>
              <a:t>www.pssatraining.com</a:t>
            </a:r>
          </a:p>
          <a:p>
            <a:pPr marL="914400" lvl="1" indent="-457200">
              <a:buFontTx/>
              <a:buChar char="-"/>
            </a:pPr>
            <a:endParaRPr lang="en-US" sz="2400"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xmlns="" val="3354926739"/>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914400"/>
            <a:ext cx="7772400" cy="701675"/>
          </a:xfrm>
        </p:spPr>
        <p:txBody>
          <a:bodyPr/>
          <a:lstStyle/>
          <a:p>
            <a:r>
              <a:rPr lang="en-US" b="1" dirty="0">
                <a:solidFill>
                  <a:schemeClr val="tx1"/>
                </a:solidFill>
              </a:rPr>
              <a:t>Keystone Biology Exam</a:t>
            </a:r>
            <a:endParaRPr lang="en-US" dirty="0">
              <a:solidFill>
                <a:schemeClr val="tx1"/>
              </a:solidFill>
            </a:endParaRPr>
          </a:p>
        </p:txBody>
      </p:sp>
      <p:pic>
        <p:nvPicPr>
          <p:cNvPr id="134146"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609600" y="1847000"/>
            <a:ext cx="7751535" cy="3944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69602032"/>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914400"/>
            <a:ext cx="7772400" cy="701675"/>
          </a:xfrm>
        </p:spPr>
        <p:txBody>
          <a:bodyPr/>
          <a:lstStyle/>
          <a:p>
            <a:r>
              <a:rPr lang="en-US" b="1" dirty="0">
                <a:solidFill>
                  <a:schemeClr val="tx1"/>
                </a:solidFill>
              </a:rPr>
              <a:t>Keystone Biology Exam</a:t>
            </a:r>
            <a:endParaRPr lang="en-US" dirty="0">
              <a:solidFill>
                <a:schemeClr val="tx1"/>
              </a:solidFill>
            </a:endParaRPr>
          </a:p>
        </p:txBody>
      </p:sp>
      <p:pic>
        <p:nvPicPr>
          <p:cNvPr id="133122"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685800" y="2103633"/>
            <a:ext cx="7807887" cy="35351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72500293"/>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0" y="990600"/>
            <a:ext cx="7772400" cy="701675"/>
          </a:xfrm>
        </p:spPr>
        <p:txBody>
          <a:bodyPr/>
          <a:lstStyle/>
          <a:p>
            <a:r>
              <a:rPr lang="en-US" b="1" dirty="0">
                <a:solidFill>
                  <a:schemeClr val="tx1"/>
                </a:solidFill>
              </a:rPr>
              <a:t>Keystone Biology Exam</a:t>
            </a:r>
            <a:endParaRPr lang="en-US" dirty="0">
              <a:solidFill>
                <a:schemeClr val="tx1"/>
              </a:solidFill>
            </a:endParaRPr>
          </a:p>
        </p:txBody>
      </p:sp>
      <p:pic>
        <p:nvPicPr>
          <p:cNvPr id="132098"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381000" y="3200400"/>
            <a:ext cx="8607782" cy="1524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01447076"/>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772400" cy="701675"/>
          </a:xfrm>
        </p:spPr>
        <p:txBody>
          <a:bodyPr/>
          <a:lstStyle/>
          <a:p>
            <a:r>
              <a:rPr lang="en-US" dirty="0" smtClean="0"/>
              <a:t>Accommodations</a:t>
            </a:r>
            <a:endParaRPr lang="en-US" dirty="0"/>
          </a:p>
        </p:txBody>
      </p:sp>
    </p:spTree>
    <p:extLst>
      <p:ext uri="{BB962C8B-B14F-4D97-AF65-F5344CB8AC3E}">
        <p14:creationId xmlns:p14="http://schemas.microsoft.com/office/powerpoint/2010/main" xmlns="" val="1475218014"/>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305800" cy="701675"/>
          </a:xfrm>
        </p:spPr>
        <p:txBody>
          <a:bodyPr/>
          <a:lstStyle/>
          <a:p>
            <a:r>
              <a:rPr lang="en-US" b="1" dirty="0" smtClean="0">
                <a:solidFill>
                  <a:schemeClr val="tx1"/>
                </a:solidFill>
              </a:rPr>
              <a:t/>
            </a:r>
            <a:br>
              <a:rPr lang="en-US" b="1" dirty="0" smtClean="0">
                <a:solidFill>
                  <a:schemeClr val="tx1"/>
                </a:solidFill>
              </a:rPr>
            </a:br>
            <a:r>
              <a:rPr lang="en-US" sz="3600" b="1" dirty="0" smtClean="0">
                <a:solidFill>
                  <a:schemeClr val="tx1"/>
                </a:solidFill>
              </a:rPr>
              <a:t>Accommodations for State Assessments</a:t>
            </a:r>
            <a:r>
              <a:rPr lang="en-US" dirty="0">
                <a:solidFill>
                  <a:schemeClr val="tx1"/>
                </a:solidFill>
              </a:rPr>
              <a:t/>
            </a:r>
            <a:br>
              <a:rPr lang="en-US" dirty="0">
                <a:solidFill>
                  <a:schemeClr val="tx1"/>
                </a:solidFill>
              </a:rPr>
            </a:br>
            <a:endParaRPr lang="en-US" dirty="0">
              <a:solidFill>
                <a:schemeClr val="tx1"/>
              </a:solidFill>
            </a:endParaRPr>
          </a:p>
        </p:txBody>
      </p:sp>
      <p:sp>
        <p:nvSpPr>
          <p:cNvPr id="3" name="Content Placeholder 2"/>
          <p:cNvSpPr>
            <a:spLocks noGrp="1"/>
          </p:cNvSpPr>
          <p:nvPr>
            <p:ph idx="1"/>
          </p:nvPr>
        </p:nvSpPr>
        <p:spPr>
          <a:xfrm>
            <a:off x="533400" y="1676400"/>
            <a:ext cx="8229600" cy="4525963"/>
          </a:xfrm>
        </p:spPr>
        <p:txBody>
          <a:bodyPr/>
          <a:lstStyle/>
          <a:p>
            <a:pPr>
              <a:buClr>
                <a:schemeClr val="tx1"/>
              </a:buClr>
              <a:buSzPct val="75000"/>
              <a:buFont typeface="Wingdings" pitchFamily="2" charset="2"/>
              <a:buChar char="§"/>
            </a:pPr>
            <a:r>
              <a:rPr lang="en-US" sz="2800" dirty="0" smtClean="0">
                <a:cs typeface="Times New Roman" pitchFamily="18" charset="0"/>
              </a:rPr>
              <a:t>Training and guidelines posted on PDE website.</a:t>
            </a:r>
          </a:p>
          <a:p>
            <a:pPr lvl="1">
              <a:buClr>
                <a:schemeClr val="tx1"/>
              </a:buClr>
              <a:buSzPct val="75000"/>
              <a:buFont typeface="Courier New" pitchFamily="49" charset="0"/>
              <a:buChar char="o"/>
            </a:pPr>
            <a:r>
              <a:rPr lang="en-US" dirty="0" smtClean="0">
                <a:cs typeface="Times New Roman" pitchFamily="18" charset="0"/>
              </a:rPr>
              <a:t>Accommodations Training for PSSA and Keystone Exams.</a:t>
            </a:r>
          </a:p>
          <a:p>
            <a:pPr lvl="1">
              <a:buClr>
                <a:schemeClr val="tx1"/>
              </a:buClr>
              <a:buSzPct val="75000"/>
              <a:buFont typeface="Courier New" pitchFamily="49" charset="0"/>
              <a:buChar char="o"/>
            </a:pPr>
            <a:r>
              <a:rPr lang="en-US" dirty="0" smtClean="0"/>
              <a:t>2014 Keystone &amp; PSSA Accommodations Guidelines</a:t>
            </a:r>
          </a:p>
          <a:p>
            <a:pPr lvl="1">
              <a:buClr>
                <a:schemeClr val="tx1"/>
              </a:buClr>
              <a:buSzPct val="75000"/>
              <a:buFont typeface="Courier New" pitchFamily="49" charset="0"/>
              <a:buChar char="o"/>
            </a:pPr>
            <a:r>
              <a:rPr lang="en-US" dirty="0" smtClean="0">
                <a:cs typeface="Times New Roman" pitchFamily="18" charset="0"/>
              </a:rPr>
              <a:t>2014 English Language Learners Guidelines</a:t>
            </a:r>
          </a:p>
          <a:p>
            <a:pPr lvl="1">
              <a:buClr>
                <a:schemeClr val="tx1"/>
              </a:buClr>
              <a:buSzPct val="75000"/>
              <a:buFont typeface="Courier New" pitchFamily="49" charset="0"/>
              <a:buChar char="o"/>
            </a:pPr>
            <a:r>
              <a:rPr lang="en-US" dirty="0" smtClean="0">
                <a:cs typeface="Times New Roman" pitchFamily="18" charset="0"/>
              </a:rPr>
              <a:t>2014 Read-Aloud Guidelines</a:t>
            </a:r>
          </a:p>
          <a:p>
            <a:pPr>
              <a:buClr>
                <a:schemeClr val="tx1"/>
              </a:buClr>
              <a:buSzPct val="75000"/>
              <a:buFont typeface="Wingdings" pitchFamily="2" charset="2"/>
              <a:buChar char="§"/>
            </a:pPr>
            <a:r>
              <a:rPr lang="en-US" sz="2800" dirty="0" smtClean="0">
                <a:cs typeface="Times New Roman" pitchFamily="18" charset="0"/>
              </a:rPr>
              <a:t>Video Sign Language (VSL) version new this year</a:t>
            </a:r>
          </a:p>
          <a:p>
            <a:pPr>
              <a:buClr>
                <a:schemeClr val="tx1"/>
              </a:buClr>
              <a:buSzPct val="75000"/>
              <a:buFont typeface="Wingdings" pitchFamily="2" charset="2"/>
              <a:buChar char="§"/>
            </a:pPr>
            <a:r>
              <a:rPr lang="en-US" sz="2800" dirty="0" smtClean="0">
                <a:cs typeface="Times New Roman" pitchFamily="18" charset="0"/>
              </a:rPr>
              <a:t>PASA Accommodations - </a:t>
            </a:r>
            <a:r>
              <a:rPr lang="en-US" sz="2800" dirty="0" smtClean="0"/>
              <a:t>www.pasaassessment.org</a:t>
            </a:r>
            <a:endParaRPr lang="en-US" sz="2800" dirty="0"/>
          </a:p>
          <a:p>
            <a:endParaRPr lang="en-US" dirty="0"/>
          </a:p>
        </p:txBody>
      </p:sp>
    </p:spTree>
    <p:extLst>
      <p:ext uri="{BB962C8B-B14F-4D97-AF65-F5344CB8AC3E}">
        <p14:creationId xmlns:p14="http://schemas.microsoft.com/office/powerpoint/2010/main" xmlns="" val="1636284341"/>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3200"/>
            <a:ext cx="7772400" cy="701675"/>
          </a:xfrm>
        </p:spPr>
        <p:txBody>
          <a:bodyPr/>
          <a:lstStyle/>
          <a:p>
            <a:r>
              <a:rPr lang="en-US" dirty="0" smtClean="0"/>
              <a:t>Pennsylvania Alternate System of Assessment (PASA)</a:t>
            </a:r>
            <a:endParaRPr lang="en-US" dirty="0"/>
          </a:p>
        </p:txBody>
      </p:sp>
    </p:spTree>
    <p:extLst>
      <p:ext uri="{BB962C8B-B14F-4D97-AF65-F5344CB8AC3E}">
        <p14:creationId xmlns:p14="http://schemas.microsoft.com/office/powerpoint/2010/main" xmlns="" val="2667519930"/>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762000" y="1219200"/>
            <a:ext cx="7772400" cy="701675"/>
          </a:xfrm>
        </p:spPr>
        <p:txBody>
          <a:bodyPr/>
          <a:lstStyle/>
          <a:p>
            <a:pPr eaLnBrk="1" hangingPunct="1"/>
            <a:r>
              <a:rPr lang="en-US" sz="4000" b="1" dirty="0" smtClean="0">
                <a:solidFill>
                  <a:schemeClr val="tx1"/>
                </a:solidFill>
              </a:rPr>
              <a:t>Pennsylvania Alternate System of Assessment (PASA)</a:t>
            </a:r>
          </a:p>
        </p:txBody>
      </p:sp>
      <p:sp>
        <p:nvSpPr>
          <p:cNvPr id="10243" name="Rectangle 3"/>
          <p:cNvSpPr>
            <a:spLocks noGrp="1" noChangeArrowheads="1"/>
          </p:cNvSpPr>
          <p:nvPr>
            <p:ph idx="1"/>
          </p:nvPr>
        </p:nvSpPr>
        <p:spPr>
          <a:xfrm>
            <a:off x="381000" y="2286000"/>
            <a:ext cx="8229600" cy="4267200"/>
          </a:xfrm>
        </p:spPr>
        <p:txBody>
          <a:bodyPr/>
          <a:lstStyle/>
          <a:p>
            <a:pPr eaLnBrk="1" hangingPunct="1">
              <a:buClr>
                <a:schemeClr val="tx1"/>
              </a:buClr>
              <a:buSzPct val="75000"/>
              <a:buFont typeface="Wingdings" pitchFamily="2" charset="2"/>
              <a:buChar char="§"/>
            </a:pPr>
            <a:r>
              <a:rPr lang="en-US" sz="2800" dirty="0" smtClean="0"/>
              <a:t>Math &amp; Reading: </a:t>
            </a:r>
            <a:r>
              <a:rPr lang="en-US" sz="2800" b="1" dirty="0" smtClean="0"/>
              <a:t>Feb 17 – Mar 28, 2014</a:t>
            </a:r>
          </a:p>
          <a:p>
            <a:pPr eaLnBrk="1" hangingPunct="1">
              <a:buClr>
                <a:schemeClr val="tx1"/>
              </a:buClr>
              <a:buSzPct val="75000"/>
              <a:buFont typeface="Wingdings" pitchFamily="2" charset="2"/>
              <a:buChar char="§"/>
            </a:pPr>
            <a:r>
              <a:rPr lang="en-US" sz="2800" dirty="0" smtClean="0"/>
              <a:t>Science: </a:t>
            </a:r>
            <a:r>
              <a:rPr lang="en-US" sz="2800" b="1" dirty="0" smtClean="0"/>
              <a:t>February 17 – May 9, 2014</a:t>
            </a:r>
          </a:p>
          <a:p>
            <a:pPr eaLnBrk="1" hangingPunct="1">
              <a:buClr>
                <a:schemeClr val="tx1"/>
              </a:buClr>
              <a:buSzPct val="75000"/>
              <a:buFont typeface="Wingdings" pitchFamily="2" charset="2"/>
              <a:buChar char="§"/>
            </a:pPr>
            <a:r>
              <a:rPr lang="en-US" sz="2800" dirty="0" smtClean="0"/>
              <a:t>Writing: No statewide test form; individually created (by teacher), scored (by teacher), and stored (in IEP folder)</a:t>
            </a:r>
          </a:p>
          <a:p>
            <a:pPr eaLnBrk="1" hangingPunct="1">
              <a:buClr>
                <a:schemeClr val="tx1"/>
              </a:buClr>
              <a:buSzPct val="75000"/>
              <a:buFont typeface="Wingdings" pitchFamily="2" charset="2"/>
              <a:buChar char="§"/>
            </a:pPr>
            <a:r>
              <a:rPr lang="en-US" sz="2800" dirty="0" smtClean="0"/>
              <a:t>Who participates in the PASA? </a:t>
            </a:r>
          </a:p>
          <a:p>
            <a:pPr lvl="1" eaLnBrk="1" hangingPunct="1">
              <a:buClr>
                <a:schemeClr val="tx1"/>
              </a:buClr>
              <a:buSzPct val="75000"/>
              <a:buFont typeface="Wingdings" pitchFamily="2" charset="2"/>
              <a:buChar char="§"/>
            </a:pPr>
            <a:r>
              <a:rPr lang="en-US" dirty="0" smtClean="0"/>
              <a:t>Grades 3-8 and 11</a:t>
            </a:r>
          </a:p>
          <a:p>
            <a:pPr lvl="1" eaLnBrk="1" hangingPunct="1">
              <a:buClr>
                <a:schemeClr val="tx1"/>
              </a:buClr>
              <a:buSzPct val="75000"/>
              <a:buFont typeface="Wingdings" pitchFamily="2" charset="2"/>
              <a:buChar char="§"/>
            </a:pPr>
            <a:r>
              <a:rPr lang="en-US" dirty="0" smtClean="0"/>
              <a:t>Students with a significant cognitive disability</a:t>
            </a:r>
          </a:p>
        </p:txBody>
      </p:sp>
    </p:spTree>
    <p:extLst>
      <p:ext uri="{BB962C8B-B14F-4D97-AF65-F5344CB8AC3E}">
        <p14:creationId xmlns:p14="http://schemas.microsoft.com/office/powerpoint/2010/main" xmlns="" val="903662547"/>
      </p:ext>
    </p:extLst>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b="1" dirty="0" smtClean="0">
                <a:solidFill>
                  <a:schemeClr val="tx1"/>
                </a:solidFill>
              </a:rPr>
              <a:t>PASA Participation Guidelines</a:t>
            </a:r>
          </a:p>
        </p:txBody>
      </p:sp>
      <p:sp>
        <p:nvSpPr>
          <p:cNvPr id="12291" name="Rectangle 3"/>
          <p:cNvSpPr>
            <a:spLocks noGrp="1" noChangeArrowheads="1"/>
          </p:cNvSpPr>
          <p:nvPr>
            <p:ph idx="1"/>
          </p:nvPr>
        </p:nvSpPr>
        <p:spPr>
          <a:xfrm>
            <a:off x="381000" y="1752600"/>
            <a:ext cx="8229600" cy="4068762"/>
          </a:xfrm>
        </p:spPr>
        <p:txBody>
          <a:bodyPr/>
          <a:lstStyle/>
          <a:p>
            <a:pPr lvl="1" eaLnBrk="1" hangingPunct="1">
              <a:buClr>
                <a:schemeClr val="tx1"/>
              </a:buClr>
              <a:buSzPct val="75000"/>
              <a:buFont typeface="Wingdings" pitchFamily="2" charset="2"/>
              <a:buChar char="§"/>
            </a:pPr>
            <a:r>
              <a:rPr lang="en-US" sz="3200" dirty="0" smtClean="0"/>
              <a:t>Student must meet all 6 eligibility criteria</a:t>
            </a:r>
          </a:p>
          <a:p>
            <a:pPr lvl="1" eaLnBrk="1" hangingPunct="1">
              <a:buClr>
                <a:schemeClr val="tx1"/>
              </a:buClr>
              <a:buSzPct val="75000"/>
              <a:buFont typeface="Wingdings" pitchFamily="2" charset="2"/>
              <a:buChar char="§"/>
            </a:pPr>
            <a:r>
              <a:rPr lang="en-US" sz="3200" dirty="0" smtClean="0"/>
              <a:t>Guidelines are posted on PASA website and on PDE Special </a:t>
            </a:r>
            <a:r>
              <a:rPr lang="en-US" sz="3200" smtClean="0"/>
              <a:t>Education website</a:t>
            </a:r>
            <a:endParaRPr lang="en-US" sz="3200" dirty="0" smtClean="0"/>
          </a:p>
          <a:p>
            <a:pPr lvl="1" eaLnBrk="1" hangingPunct="1">
              <a:buClr>
                <a:schemeClr val="tx1"/>
              </a:buClr>
              <a:buSzPct val="75000"/>
              <a:buFont typeface="Wingdings" pitchFamily="2" charset="2"/>
              <a:buChar char="§"/>
            </a:pPr>
            <a:r>
              <a:rPr lang="en-US" sz="3200" dirty="0" smtClean="0"/>
              <a:t>See PDE Bureau of Special Education </a:t>
            </a:r>
            <a:r>
              <a:rPr lang="en-US" sz="3200" dirty="0"/>
              <a:t>a</a:t>
            </a:r>
            <a:r>
              <a:rPr lang="en-US" sz="3200" dirty="0" smtClean="0"/>
              <a:t>ssessment page for more information.</a:t>
            </a:r>
          </a:p>
        </p:txBody>
      </p:sp>
    </p:spTree>
    <p:extLst>
      <p:ext uri="{BB962C8B-B14F-4D97-AF65-F5344CB8AC3E}">
        <p14:creationId xmlns:p14="http://schemas.microsoft.com/office/powerpoint/2010/main" xmlns="" val="1222966343"/>
      </p:ext>
    </p:extLst>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b="1" dirty="0" smtClean="0">
                <a:solidFill>
                  <a:schemeClr val="tx1"/>
                </a:solidFill>
              </a:rPr>
              <a:t>PASA Contact </a:t>
            </a:r>
            <a:r>
              <a:rPr lang="en-US" b="1" dirty="0">
                <a:solidFill>
                  <a:schemeClr val="tx1"/>
                </a:solidFill>
              </a:rPr>
              <a:t>I</a:t>
            </a:r>
            <a:r>
              <a:rPr lang="en-US" b="1" dirty="0" smtClean="0">
                <a:solidFill>
                  <a:schemeClr val="tx1"/>
                </a:solidFill>
              </a:rPr>
              <a:t>nformation</a:t>
            </a:r>
          </a:p>
        </p:txBody>
      </p:sp>
      <p:sp>
        <p:nvSpPr>
          <p:cNvPr id="11267" name="Rectangle 3"/>
          <p:cNvSpPr>
            <a:spLocks noGrp="1" noChangeArrowheads="1"/>
          </p:cNvSpPr>
          <p:nvPr>
            <p:ph idx="1"/>
          </p:nvPr>
        </p:nvSpPr>
        <p:spPr>
          <a:xfrm>
            <a:off x="381000" y="1676400"/>
            <a:ext cx="8229600" cy="3763962"/>
          </a:xfrm>
        </p:spPr>
        <p:txBody>
          <a:bodyPr/>
          <a:lstStyle/>
          <a:p>
            <a:pPr eaLnBrk="1" hangingPunct="1">
              <a:buClr>
                <a:schemeClr val="tx1"/>
              </a:buClr>
              <a:buSzPct val="75000"/>
              <a:buFont typeface="Wingdings" pitchFamily="2" charset="2"/>
              <a:buChar char="§"/>
            </a:pPr>
            <a:r>
              <a:rPr lang="en-US" dirty="0" smtClean="0"/>
              <a:t>Who manages the test? </a:t>
            </a:r>
          </a:p>
          <a:p>
            <a:pPr lvl="1" eaLnBrk="1" hangingPunct="1">
              <a:buClr>
                <a:schemeClr val="tx1"/>
              </a:buClr>
              <a:buSzPct val="75000"/>
              <a:buFont typeface="Courier New" pitchFamily="49" charset="0"/>
              <a:buChar char="o"/>
            </a:pPr>
            <a:r>
              <a:rPr lang="en-US" dirty="0" smtClean="0"/>
              <a:t>PASA Project at the University of Pittsburgh</a:t>
            </a:r>
          </a:p>
          <a:p>
            <a:pPr lvl="1" eaLnBrk="1" hangingPunct="1">
              <a:buClr>
                <a:schemeClr val="tx1"/>
              </a:buClr>
              <a:buSzPct val="75000"/>
              <a:buFont typeface="Courier New" pitchFamily="49" charset="0"/>
              <a:buChar char="o"/>
            </a:pPr>
            <a:r>
              <a:rPr lang="en-US" dirty="0" smtClean="0"/>
              <a:t>http://www.pasaassessment.org/</a:t>
            </a:r>
          </a:p>
          <a:p>
            <a:pPr lvl="1" eaLnBrk="1" hangingPunct="1">
              <a:buClr>
                <a:schemeClr val="tx1"/>
              </a:buClr>
              <a:buSzPct val="75000"/>
              <a:buFont typeface="Courier New" pitchFamily="49" charset="0"/>
              <a:buChar char="o"/>
            </a:pPr>
            <a:r>
              <a:rPr lang="en-US" dirty="0" smtClean="0"/>
              <a:t>(412) 648-7363</a:t>
            </a:r>
          </a:p>
          <a:p>
            <a:pPr lvl="1" eaLnBrk="1" hangingPunct="1">
              <a:buClr>
                <a:schemeClr val="tx1"/>
              </a:buClr>
              <a:buSzPct val="75000"/>
              <a:buFont typeface="Courier New" pitchFamily="49" charset="0"/>
              <a:buChar char="o"/>
            </a:pPr>
            <a:r>
              <a:rPr lang="en-US" dirty="0" smtClean="0"/>
              <a:t>All test materials are shipped from and returned to PASA Project</a:t>
            </a:r>
          </a:p>
        </p:txBody>
      </p:sp>
    </p:spTree>
    <p:extLst>
      <p:ext uri="{BB962C8B-B14F-4D97-AF65-F5344CB8AC3E}">
        <p14:creationId xmlns:p14="http://schemas.microsoft.com/office/powerpoint/2010/main" xmlns="" val="2825033030"/>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593725" y="3100388"/>
            <a:ext cx="7772400" cy="1143000"/>
          </a:xfrm>
        </p:spPr>
        <p:txBody>
          <a:bodyPr/>
          <a:lstStyle/>
          <a:p>
            <a:pPr eaLnBrk="1" hangingPunct="1"/>
            <a:r>
              <a:rPr lang="en-US" sz="4800" b="1" i="1" dirty="0" smtClean="0">
                <a:solidFill>
                  <a:schemeClr val="tx1"/>
                </a:solidFill>
              </a:rPr>
              <a:t>ACCESS FOR ELLs</a:t>
            </a:r>
            <a:br>
              <a:rPr lang="en-US" sz="4800" b="1" i="1" dirty="0" smtClean="0">
                <a:solidFill>
                  <a:schemeClr val="tx1"/>
                </a:solidFill>
              </a:rPr>
            </a:br>
            <a:r>
              <a:rPr lang="en-US" sz="4800" b="1" dirty="0" smtClean="0">
                <a:solidFill>
                  <a:schemeClr val="tx1"/>
                </a:solidFill>
              </a:rPr>
              <a:t>English Language Proficiency</a:t>
            </a:r>
            <a:br>
              <a:rPr lang="en-US" sz="4800" b="1" dirty="0" smtClean="0">
                <a:solidFill>
                  <a:schemeClr val="tx1"/>
                </a:solidFill>
              </a:rPr>
            </a:br>
            <a:r>
              <a:rPr lang="en-US" sz="4800" b="1" dirty="0" smtClean="0">
                <a:solidFill>
                  <a:schemeClr val="tx1"/>
                </a:solidFill>
              </a:rPr>
              <a:t>ASSESSMENT</a:t>
            </a:r>
            <a:br>
              <a:rPr lang="en-US" sz="4800" b="1" dirty="0" smtClean="0">
                <a:solidFill>
                  <a:schemeClr val="tx1"/>
                </a:solidFill>
              </a:rPr>
            </a:br>
            <a:r>
              <a:rPr lang="en-US" sz="4800" b="1" dirty="0" smtClean="0">
                <a:solidFill>
                  <a:schemeClr val="tx1"/>
                </a:solidFill>
              </a:rPr>
              <a:t>2014</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152328032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b="1" dirty="0" smtClean="0">
                <a:solidFill>
                  <a:schemeClr val="tx1"/>
                </a:solidFill>
              </a:rPr>
              <a:t>Important Dates</a:t>
            </a:r>
            <a:endParaRPr lang="en-US" dirty="0" smtClean="0">
              <a:solidFill>
                <a:schemeClr val="tx1"/>
              </a:solidFill>
            </a:endParaRPr>
          </a:p>
        </p:txBody>
      </p:sp>
      <p:sp>
        <p:nvSpPr>
          <p:cNvPr id="14339" name="Content Placeholder 2"/>
          <p:cNvSpPr>
            <a:spLocks noGrp="1"/>
          </p:cNvSpPr>
          <p:nvPr>
            <p:ph idx="1"/>
          </p:nvPr>
        </p:nvSpPr>
        <p:spPr/>
        <p:txBody>
          <a:bodyPr/>
          <a:lstStyle/>
          <a:p>
            <a:pPr algn="ctr" eaLnBrk="1" hangingPunct="1">
              <a:buFontTx/>
              <a:buNone/>
            </a:pPr>
            <a:r>
              <a:rPr lang="en-US" sz="3600" b="1" dirty="0" smtClean="0"/>
              <a:t>Keystone Exams Testing Window</a:t>
            </a:r>
          </a:p>
          <a:p>
            <a:r>
              <a:rPr lang="en-US" sz="2800" b="1" dirty="0"/>
              <a:t>Winter:</a:t>
            </a:r>
          </a:p>
          <a:p>
            <a:r>
              <a:rPr lang="da-DK" sz="2800" dirty="0"/>
              <a:t>Wave 1: December 2-13, 2013</a:t>
            </a:r>
          </a:p>
          <a:p>
            <a:r>
              <a:rPr lang="en-US" sz="2800" dirty="0"/>
              <a:t>Wave 2: January 8-22, 2014</a:t>
            </a:r>
          </a:p>
          <a:p>
            <a:r>
              <a:rPr lang="en-US" sz="2800" b="1" dirty="0"/>
              <a:t>Spring:</a:t>
            </a:r>
          </a:p>
          <a:p>
            <a:r>
              <a:rPr lang="en-US" sz="2800" dirty="0"/>
              <a:t>May 12-23, 2014</a:t>
            </a:r>
          </a:p>
          <a:p>
            <a:r>
              <a:rPr lang="en-US" sz="2800" b="1" dirty="0"/>
              <a:t>Summer:</a:t>
            </a:r>
          </a:p>
          <a:p>
            <a:r>
              <a:rPr lang="en-US" sz="2800" dirty="0"/>
              <a:t>July 28-August 1, 2014</a:t>
            </a:r>
            <a:endParaRPr lang="en-US" dirty="0" smtClean="0"/>
          </a:p>
        </p:txBody>
      </p:sp>
    </p:spTree>
    <p:extLst>
      <p:ext uri="{BB962C8B-B14F-4D97-AF65-F5344CB8AC3E}">
        <p14:creationId xmlns:p14="http://schemas.microsoft.com/office/powerpoint/2010/main" xmlns="" val="1371388586"/>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668338" y="908050"/>
            <a:ext cx="7772400" cy="1143000"/>
          </a:xfrm>
        </p:spPr>
        <p:txBody>
          <a:bodyPr/>
          <a:lstStyle/>
          <a:p>
            <a:pPr eaLnBrk="1" hangingPunct="1"/>
            <a:r>
              <a:rPr lang="en-US" b="1" dirty="0" smtClean="0">
                <a:solidFill>
                  <a:schemeClr val="tx1"/>
                </a:solidFill>
              </a:rPr>
              <a:t>What is the </a:t>
            </a:r>
            <a:r>
              <a:rPr lang="en-US" b="1" i="1" dirty="0" smtClean="0">
                <a:solidFill>
                  <a:schemeClr val="tx1"/>
                </a:solidFill>
              </a:rPr>
              <a:t>ACCESS for ELLs</a:t>
            </a:r>
            <a:r>
              <a:rPr lang="en-US" b="1" dirty="0" smtClean="0">
                <a:solidFill>
                  <a:schemeClr val="tx1"/>
                </a:solidFill>
              </a:rPr>
              <a:t>?</a:t>
            </a:r>
          </a:p>
        </p:txBody>
      </p:sp>
      <p:sp>
        <p:nvSpPr>
          <p:cNvPr id="105475" name="Text Box 3"/>
          <p:cNvSpPr txBox="1">
            <a:spLocks noChangeArrowheads="1"/>
          </p:cNvSpPr>
          <p:nvPr/>
        </p:nvSpPr>
        <p:spPr bwMode="auto">
          <a:xfrm>
            <a:off x="381000" y="2286000"/>
            <a:ext cx="8432800" cy="37856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spcBef>
                <a:spcPct val="50000"/>
              </a:spcBef>
            </a:pPr>
            <a:r>
              <a:rPr lang="en-US" sz="2400" i="1" dirty="0"/>
              <a:t>ACCESS for ELLs</a:t>
            </a:r>
            <a:r>
              <a:rPr lang="en-US" sz="2400" dirty="0"/>
              <a:t> is the Commonwealth of Pennsylvania’s English Language Proficiency (ELP) Assessment.  PDE is a member of the WIDA Consortium, which maintains the test</a:t>
            </a:r>
            <a:r>
              <a:rPr lang="en-US" sz="2400" b="1" dirty="0"/>
              <a:t>.</a:t>
            </a:r>
          </a:p>
          <a:p>
            <a:pPr>
              <a:spcBef>
                <a:spcPct val="50000"/>
              </a:spcBef>
            </a:pPr>
            <a:r>
              <a:rPr lang="en-US" sz="2400" dirty="0"/>
              <a:t>The </a:t>
            </a:r>
            <a:r>
              <a:rPr lang="en-US" sz="2400" i="1" dirty="0"/>
              <a:t>ACCESS for ELLs</a:t>
            </a:r>
            <a:r>
              <a:rPr lang="en-US" sz="2400" dirty="0"/>
              <a:t> tests students’ Reading, Writing, Listening, and Speaking skills for social and academic purposes.  </a:t>
            </a:r>
          </a:p>
          <a:p>
            <a:pPr>
              <a:spcBef>
                <a:spcPct val="50000"/>
              </a:spcBef>
            </a:pPr>
            <a:r>
              <a:rPr lang="en-US" sz="2400" dirty="0"/>
              <a:t>More information on the WIDA and PA ELP standards and performance level descriptors can be found at the WIDA website, </a:t>
            </a:r>
            <a:r>
              <a:rPr lang="en-US" sz="2400" u="sng" dirty="0"/>
              <a:t>http://www.wida.us/standards/elp.aspx</a:t>
            </a:r>
            <a:r>
              <a:rPr lang="en-US" sz="2400" dirty="0"/>
              <a:t>.  </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3109664549"/>
      </p:ext>
    </p:extLst>
  </p:cSld>
  <p:clrMapOvr>
    <a:masterClrMapping/>
  </p:clrMapOvr>
  <p:transition/>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203200" y="950913"/>
            <a:ext cx="8672513" cy="1143000"/>
          </a:xfrm>
        </p:spPr>
        <p:txBody>
          <a:bodyPr/>
          <a:lstStyle/>
          <a:p>
            <a:pPr eaLnBrk="1" hangingPunct="1"/>
            <a:r>
              <a:rPr lang="en-US" b="1" i="1" dirty="0" smtClean="0">
                <a:solidFill>
                  <a:schemeClr val="tx1"/>
                </a:solidFill>
              </a:rPr>
              <a:t>ACCESS for ELLs</a:t>
            </a:r>
            <a:r>
              <a:rPr lang="en-US" b="1" dirty="0" smtClean="0">
                <a:solidFill>
                  <a:schemeClr val="tx1"/>
                </a:solidFill>
              </a:rPr>
              <a:t> Test Window</a:t>
            </a:r>
          </a:p>
        </p:txBody>
      </p:sp>
      <p:sp>
        <p:nvSpPr>
          <p:cNvPr id="106499" name="Rectangle 3"/>
          <p:cNvSpPr>
            <a:spLocks noGrp="1" noChangeArrowheads="1"/>
          </p:cNvSpPr>
          <p:nvPr>
            <p:ph idx="1"/>
          </p:nvPr>
        </p:nvSpPr>
        <p:spPr>
          <a:xfrm>
            <a:off x="1295400" y="2514600"/>
            <a:ext cx="6951663" cy="2755900"/>
          </a:xfrm>
          <a:noFill/>
        </p:spPr>
        <p:txBody>
          <a:bodyPr/>
          <a:lstStyle/>
          <a:p>
            <a:pPr algn="ctr" eaLnBrk="1" hangingPunct="1">
              <a:buFontTx/>
              <a:buNone/>
            </a:pPr>
            <a:r>
              <a:rPr lang="en-US" b="1" dirty="0" smtClean="0"/>
              <a:t>January 27-March 7, 2014</a:t>
            </a:r>
          </a:p>
          <a:p>
            <a:pPr eaLnBrk="1" hangingPunct="1">
              <a:buFontTx/>
              <a:buNone/>
            </a:pPr>
            <a:endParaRPr lang="en-US" sz="2800" b="1" dirty="0" smtClean="0"/>
          </a:p>
          <a:p>
            <a:pPr eaLnBrk="1" hangingPunct="1"/>
            <a:endParaRPr lang="en-US" sz="2800" dirty="0" smtClean="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3640616584"/>
      </p:ext>
    </p:extLst>
  </p:cSld>
  <p:clrMapOvr>
    <a:masterClrMapping/>
  </p:clrMapOvr>
  <p:transition/>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654050" y="877888"/>
            <a:ext cx="7772400" cy="1143000"/>
          </a:xfrm>
        </p:spPr>
        <p:txBody>
          <a:bodyPr/>
          <a:lstStyle/>
          <a:p>
            <a:pPr eaLnBrk="1" hangingPunct="1"/>
            <a:r>
              <a:rPr lang="en-US" b="1" dirty="0" smtClean="0">
                <a:solidFill>
                  <a:schemeClr val="tx1"/>
                </a:solidFill>
              </a:rPr>
              <a:t>Who takes the </a:t>
            </a:r>
            <a:r>
              <a:rPr lang="en-US" b="1" i="1" dirty="0" smtClean="0">
                <a:solidFill>
                  <a:schemeClr val="tx1"/>
                </a:solidFill>
              </a:rPr>
              <a:t>ACCESS</a:t>
            </a:r>
            <a:r>
              <a:rPr lang="en-US" b="1" dirty="0" smtClean="0">
                <a:solidFill>
                  <a:schemeClr val="tx1"/>
                </a:solidFill>
              </a:rPr>
              <a:t>?</a:t>
            </a:r>
          </a:p>
        </p:txBody>
      </p:sp>
      <p:sp>
        <p:nvSpPr>
          <p:cNvPr id="107523" name="Text Box 3"/>
          <p:cNvSpPr txBox="1">
            <a:spLocks noChangeArrowheads="1"/>
          </p:cNvSpPr>
          <p:nvPr/>
        </p:nvSpPr>
        <p:spPr bwMode="auto">
          <a:xfrm>
            <a:off x="858838" y="2376488"/>
            <a:ext cx="7481887" cy="3046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spcBef>
                <a:spcPct val="50000"/>
              </a:spcBef>
            </a:pPr>
            <a:r>
              <a:rPr lang="en-US" sz="2400" dirty="0"/>
              <a:t>Students designated as LEP (Limited English Proficiency), also referred to as ELLs (English Language Learners</a:t>
            </a:r>
            <a:r>
              <a:rPr lang="en-US" sz="2400" dirty="0" smtClean="0"/>
              <a:t>), </a:t>
            </a:r>
            <a:r>
              <a:rPr lang="en-US" sz="2400" dirty="0"/>
              <a:t>must take the </a:t>
            </a:r>
            <a:r>
              <a:rPr lang="en-US" sz="2400" i="1" dirty="0"/>
              <a:t>ACCESS for ELLs.</a:t>
            </a:r>
          </a:p>
          <a:p>
            <a:pPr>
              <a:spcBef>
                <a:spcPct val="50000"/>
              </a:spcBef>
            </a:pPr>
            <a:endParaRPr lang="en-US" sz="2400" dirty="0"/>
          </a:p>
          <a:p>
            <a:pPr>
              <a:spcBef>
                <a:spcPct val="50000"/>
              </a:spcBef>
            </a:pPr>
            <a:r>
              <a:rPr lang="en-US" sz="2400" dirty="0"/>
              <a:t>Every ELL, grades K-12, participates in the </a:t>
            </a:r>
            <a:r>
              <a:rPr lang="en-US" sz="2400" i="1" dirty="0"/>
              <a:t>ACCESS for ELLs </a:t>
            </a:r>
            <a:r>
              <a:rPr lang="en-US" sz="2400" dirty="0"/>
              <a:t> testing.</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2744730381"/>
      </p:ext>
    </p:extLst>
  </p:cSld>
  <p:clrMapOvr>
    <a:masterClrMapping/>
  </p:clrMapOvr>
  <p:transition/>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203200" y="950913"/>
            <a:ext cx="8672513" cy="1143000"/>
          </a:xfrm>
        </p:spPr>
        <p:txBody>
          <a:bodyPr/>
          <a:lstStyle/>
          <a:p>
            <a:pPr eaLnBrk="1" hangingPunct="1"/>
            <a:r>
              <a:rPr lang="en-US" b="1" i="1" dirty="0" smtClean="0">
                <a:solidFill>
                  <a:schemeClr val="tx1"/>
                </a:solidFill>
              </a:rPr>
              <a:t>ACCESS for ELLs</a:t>
            </a:r>
            <a:r>
              <a:rPr lang="en-US" b="1" dirty="0" smtClean="0">
                <a:solidFill>
                  <a:schemeClr val="tx1"/>
                </a:solidFill>
              </a:rPr>
              <a:t> Participants</a:t>
            </a:r>
          </a:p>
        </p:txBody>
      </p:sp>
      <p:sp>
        <p:nvSpPr>
          <p:cNvPr id="108547" name="Rectangle 3"/>
          <p:cNvSpPr>
            <a:spLocks noGrp="1" noChangeArrowheads="1"/>
          </p:cNvSpPr>
          <p:nvPr>
            <p:ph idx="1"/>
          </p:nvPr>
        </p:nvSpPr>
        <p:spPr>
          <a:xfrm>
            <a:off x="1066800" y="2514600"/>
            <a:ext cx="6951663" cy="2755900"/>
          </a:xfrm>
          <a:noFill/>
        </p:spPr>
        <p:txBody>
          <a:bodyPr/>
          <a:lstStyle/>
          <a:p>
            <a:pPr eaLnBrk="1" hangingPunct="1">
              <a:buClr>
                <a:schemeClr val="tx1"/>
              </a:buClr>
              <a:buSzPct val="75000"/>
              <a:buFont typeface="Wingdings" pitchFamily="2" charset="2"/>
              <a:buChar char="§"/>
            </a:pPr>
            <a:r>
              <a:rPr lang="en-US" sz="2400" dirty="0" smtClean="0"/>
              <a:t>All </a:t>
            </a:r>
            <a:r>
              <a:rPr lang="en-US" sz="2400" i="1" u="sng" dirty="0" smtClean="0"/>
              <a:t>current</a:t>
            </a:r>
            <a:r>
              <a:rPr lang="en-US" sz="2400" i="1" dirty="0" smtClean="0"/>
              <a:t> </a:t>
            </a:r>
            <a:r>
              <a:rPr lang="en-US" sz="2400" dirty="0" smtClean="0"/>
              <a:t>ELLs, K-12</a:t>
            </a:r>
          </a:p>
          <a:p>
            <a:pPr eaLnBrk="1" hangingPunct="1">
              <a:buClr>
                <a:schemeClr val="tx1"/>
              </a:buClr>
              <a:buSzPct val="75000"/>
              <a:buFont typeface="Wingdings" pitchFamily="2" charset="2"/>
              <a:buChar char="§"/>
            </a:pPr>
            <a:endParaRPr lang="en-US" sz="2400" dirty="0" smtClean="0"/>
          </a:p>
          <a:p>
            <a:pPr eaLnBrk="1" hangingPunct="1">
              <a:buClr>
                <a:schemeClr val="tx1"/>
              </a:buClr>
              <a:buSzPct val="75000"/>
              <a:buFont typeface="Wingdings" pitchFamily="2" charset="2"/>
              <a:buChar char="§"/>
            </a:pPr>
            <a:r>
              <a:rPr lang="en-US" sz="2400" b="1" dirty="0" smtClean="0"/>
              <a:t>Not</a:t>
            </a:r>
            <a:r>
              <a:rPr lang="en-US" sz="2400" dirty="0" smtClean="0"/>
              <a:t> </a:t>
            </a:r>
            <a:r>
              <a:rPr lang="en-US" sz="2400" i="1" u="sng" dirty="0" smtClean="0"/>
              <a:t>former</a:t>
            </a:r>
            <a:r>
              <a:rPr lang="en-US" sz="2400" dirty="0" smtClean="0"/>
              <a:t> ELLs (exited and in year one or year two of monitoring, or no longer in monitoring)</a:t>
            </a:r>
            <a:r>
              <a:rPr lang="en-US" dirty="0" smtClean="0"/>
              <a:t> </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3611204908"/>
      </p:ext>
    </p:extLst>
  </p:cSld>
  <p:clrMapOvr>
    <a:masterClrMapping/>
  </p:clrMapOvr>
  <p:transition/>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685800" y="1066800"/>
            <a:ext cx="7772400" cy="1143000"/>
          </a:xfrm>
        </p:spPr>
        <p:txBody>
          <a:bodyPr/>
          <a:lstStyle/>
          <a:p>
            <a:pPr eaLnBrk="1" hangingPunct="1"/>
            <a:r>
              <a:rPr lang="en-US" b="1" dirty="0" smtClean="0">
                <a:solidFill>
                  <a:schemeClr val="tx1"/>
                </a:solidFill>
              </a:rPr>
              <a:t>Student’s English Language Learner (ELL) status:</a:t>
            </a:r>
          </a:p>
        </p:txBody>
      </p:sp>
      <p:sp>
        <p:nvSpPr>
          <p:cNvPr id="109572" name="Rectangle 4"/>
          <p:cNvSpPr>
            <a:spLocks noGrp="1" noChangeArrowheads="1"/>
          </p:cNvSpPr>
          <p:nvPr>
            <p:ph idx="1"/>
          </p:nvPr>
        </p:nvSpPr>
        <p:spPr>
          <a:xfrm>
            <a:off x="473075" y="2332038"/>
            <a:ext cx="8229600" cy="4083050"/>
          </a:xfrm>
          <a:noFill/>
        </p:spPr>
        <p:txBody>
          <a:bodyPr/>
          <a:lstStyle/>
          <a:p>
            <a:pPr eaLnBrk="1" hangingPunct="1"/>
            <a:endParaRPr lang="en-US" sz="3600" dirty="0" smtClean="0"/>
          </a:p>
          <a:p>
            <a:pPr eaLnBrk="1" hangingPunct="1"/>
            <a:endParaRPr lang="en-US" dirty="0" smtClean="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
        <p:nvSpPr>
          <p:cNvPr id="109573" name="Rectangle 5"/>
          <p:cNvSpPr>
            <a:spLocks noChangeArrowheads="1"/>
          </p:cNvSpPr>
          <p:nvPr/>
        </p:nvSpPr>
        <p:spPr bwMode="auto">
          <a:xfrm>
            <a:off x="174625" y="2332038"/>
            <a:ext cx="8780463" cy="4525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a:lnSpc>
                <a:spcPct val="90000"/>
              </a:lnSpc>
              <a:spcBef>
                <a:spcPct val="20000"/>
              </a:spcBef>
              <a:buClr>
                <a:srgbClr val="FF0066"/>
              </a:buClr>
              <a:buSzPct val="125000"/>
              <a:buFont typeface="Wingdings" pitchFamily="2" charset="2"/>
              <a:buChar char="§"/>
            </a:pPr>
            <a:endParaRPr lang="en-US" dirty="0">
              <a:solidFill>
                <a:srgbClr val="000099"/>
              </a:solidFill>
            </a:endParaRPr>
          </a:p>
          <a:p>
            <a:pPr marL="342900" indent="-342900">
              <a:lnSpc>
                <a:spcPct val="90000"/>
              </a:lnSpc>
              <a:spcBef>
                <a:spcPct val="20000"/>
              </a:spcBef>
              <a:buClr>
                <a:schemeClr val="tx1"/>
              </a:buClr>
              <a:buSzPct val="75000"/>
              <a:buFont typeface="Wingdings" pitchFamily="2" charset="2"/>
              <a:buChar char="§"/>
            </a:pPr>
            <a:r>
              <a:rPr lang="en-US" dirty="0"/>
              <a:t>Current ELLs (PIMS field 41 is coded “01”) </a:t>
            </a:r>
            <a:r>
              <a:rPr lang="en-US" u="sng" dirty="0"/>
              <a:t>take</a:t>
            </a:r>
            <a:r>
              <a:rPr lang="en-US" dirty="0"/>
              <a:t> ACCESS for ELLs. </a:t>
            </a:r>
          </a:p>
          <a:p>
            <a:pPr marL="342900" indent="-342900">
              <a:lnSpc>
                <a:spcPct val="90000"/>
              </a:lnSpc>
              <a:spcBef>
                <a:spcPct val="20000"/>
              </a:spcBef>
              <a:buClr>
                <a:schemeClr val="tx1"/>
              </a:buClr>
              <a:buSzPct val="75000"/>
              <a:buFont typeface="Wingdings" pitchFamily="2" charset="2"/>
              <a:buChar char="§"/>
            </a:pPr>
            <a:r>
              <a:rPr lang="en-US" dirty="0"/>
              <a:t>Date of first enrollment in a U.S. school does not affect participation.  All current ELLs, K-12, </a:t>
            </a:r>
            <a:r>
              <a:rPr lang="en-US" u="sng" dirty="0"/>
              <a:t>take</a:t>
            </a:r>
            <a:r>
              <a:rPr lang="en-US" dirty="0"/>
              <a:t> ACCESS for ELLs.</a:t>
            </a:r>
          </a:p>
          <a:p>
            <a:pPr marL="342900" indent="-342900">
              <a:lnSpc>
                <a:spcPct val="90000"/>
              </a:lnSpc>
              <a:spcBef>
                <a:spcPct val="20000"/>
              </a:spcBef>
              <a:buClr>
                <a:schemeClr val="tx1"/>
              </a:buClr>
              <a:buSzPct val="75000"/>
              <a:buFont typeface="Wingdings" pitchFamily="2" charset="2"/>
              <a:buChar char="§"/>
            </a:pPr>
            <a:r>
              <a:rPr lang="en-US" dirty="0" smtClean="0"/>
              <a:t>Former </a:t>
            </a:r>
            <a:r>
              <a:rPr lang="en-US" dirty="0"/>
              <a:t>ELL, exited an ESL/bilingual program, and in the first year of monitoring. – DO NOT take ACCESS for ELLs.</a:t>
            </a:r>
          </a:p>
          <a:p>
            <a:pPr marL="342900" indent="-342900">
              <a:lnSpc>
                <a:spcPct val="90000"/>
              </a:lnSpc>
              <a:spcBef>
                <a:spcPct val="20000"/>
              </a:spcBef>
              <a:buClr>
                <a:schemeClr val="tx1"/>
              </a:buClr>
              <a:buSzPct val="75000"/>
              <a:buFont typeface="Wingdings" pitchFamily="2" charset="2"/>
              <a:buChar char="§"/>
            </a:pPr>
            <a:r>
              <a:rPr lang="en-US" dirty="0"/>
              <a:t>Former ELL, exited an ESL/bilingual program, and in the second year of monitoring. – DO NOT take ACCESS for ELLs. </a:t>
            </a:r>
          </a:p>
        </p:txBody>
      </p:sp>
    </p:spTree>
    <p:extLst>
      <p:ext uri="{BB962C8B-B14F-4D97-AF65-F5344CB8AC3E}">
        <p14:creationId xmlns:p14="http://schemas.microsoft.com/office/powerpoint/2010/main" xmlns="" val="462779792"/>
      </p:ext>
    </p:extLst>
  </p:cSld>
  <p:clrMapOvr>
    <a:masterClrMapping/>
  </p:clrMapOvr>
  <p:transition/>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0" y="688848"/>
            <a:ext cx="9144000" cy="990600"/>
          </a:xfrm>
        </p:spPr>
        <p:txBody>
          <a:bodyPr/>
          <a:lstStyle/>
          <a:p>
            <a:pPr eaLnBrk="1" hangingPunct="1"/>
            <a:r>
              <a:rPr lang="en-US" sz="3200" b="1" dirty="0" smtClean="0">
                <a:solidFill>
                  <a:schemeClr val="tx1"/>
                </a:solidFill>
              </a:rPr>
              <a:t>What about ELLs with IEPs or 504 Plans?</a:t>
            </a:r>
          </a:p>
        </p:txBody>
      </p:sp>
      <p:sp>
        <p:nvSpPr>
          <p:cNvPr id="110595" name="Text Box 3"/>
          <p:cNvSpPr txBox="1">
            <a:spLocks noChangeArrowheads="1"/>
          </p:cNvSpPr>
          <p:nvPr/>
        </p:nvSpPr>
        <p:spPr bwMode="auto">
          <a:xfrm>
            <a:off x="762000" y="1447800"/>
            <a:ext cx="7886700" cy="563231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spcBef>
                <a:spcPct val="50000"/>
              </a:spcBef>
              <a:buClr>
                <a:schemeClr val="tx1"/>
              </a:buClr>
              <a:buSzPct val="75000"/>
              <a:buFont typeface="Wingdings" pitchFamily="2" charset="2"/>
              <a:buChar char="§"/>
            </a:pPr>
            <a:r>
              <a:rPr lang="en-US" sz="2400" dirty="0"/>
              <a:t>All ELLs, grades K-12, participate in the </a:t>
            </a:r>
            <a:r>
              <a:rPr lang="en-US" sz="2400" i="1" dirty="0"/>
              <a:t>ACCESS</a:t>
            </a:r>
            <a:r>
              <a:rPr lang="en-US" sz="2400" dirty="0"/>
              <a:t>.</a:t>
            </a:r>
          </a:p>
          <a:p>
            <a:pPr>
              <a:spcBef>
                <a:spcPct val="50000"/>
              </a:spcBef>
              <a:buClr>
                <a:schemeClr val="tx1"/>
              </a:buClr>
              <a:buSzPct val="75000"/>
              <a:buFont typeface="Wingdings" pitchFamily="2" charset="2"/>
              <a:buChar char="§"/>
            </a:pPr>
            <a:r>
              <a:rPr lang="en-US" sz="2400" dirty="0"/>
              <a:t>This includes ELLs with IEPs and/or 504 plans.</a:t>
            </a:r>
          </a:p>
          <a:p>
            <a:pPr>
              <a:spcBef>
                <a:spcPct val="50000"/>
              </a:spcBef>
              <a:buClr>
                <a:schemeClr val="tx1"/>
              </a:buClr>
              <a:buSzPct val="75000"/>
              <a:buFont typeface="Wingdings" pitchFamily="2" charset="2"/>
              <a:buChar char="§"/>
            </a:pPr>
            <a:r>
              <a:rPr lang="en-US" sz="2400" dirty="0"/>
              <a:t>ELLs with IEPs and/or 504 plans should receive appropriate accommodations. Accommodations must be documented in the IEP and must not invalidate the testing construct.  </a:t>
            </a:r>
          </a:p>
          <a:p>
            <a:pPr>
              <a:spcBef>
                <a:spcPct val="50000"/>
              </a:spcBef>
              <a:buClr>
                <a:schemeClr val="tx1"/>
              </a:buClr>
              <a:buSzPct val="75000"/>
              <a:buFont typeface="Wingdings" pitchFamily="2" charset="2"/>
              <a:buChar char="§"/>
            </a:pPr>
            <a:r>
              <a:rPr lang="en-US" sz="2400" dirty="0"/>
              <a:t>Check the </a:t>
            </a:r>
            <a:r>
              <a:rPr lang="en-US" sz="2400" i="1" dirty="0"/>
              <a:t>ACCESS for ELLs </a:t>
            </a:r>
            <a:r>
              <a:rPr lang="en-US" sz="2400" dirty="0"/>
              <a:t>Test Administration Manual, the Special Instructions for PA (goldenrod) sheet, and/or the ACCESS for ELLs </a:t>
            </a:r>
            <a:r>
              <a:rPr lang="en-US" sz="2400" i="1" dirty="0"/>
              <a:t>Guidelines for Accommodating English Language Learners with Disabilities</a:t>
            </a:r>
            <a:r>
              <a:rPr lang="en-US" sz="2400" dirty="0"/>
              <a:t> for more information (</a:t>
            </a:r>
            <a:r>
              <a:rPr lang="en-US" sz="2400" dirty="0">
                <a:hlinkClick r:id="rId2"/>
              </a:rPr>
              <a:t>http://www.wida.us/assessment/ACCESS/</a:t>
            </a:r>
            <a:r>
              <a:rPr lang="en-US" sz="2400" dirty="0"/>
              <a:t>)</a:t>
            </a:r>
          </a:p>
          <a:p>
            <a:pPr>
              <a:spcBef>
                <a:spcPct val="50000"/>
              </a:spcBef>
              <a:buClr>
                <a:schemeClr val="tx1"/>
              </a:buClr>
              <a:buSzPct val="75000"/>
              <a:buFont typeface="Wingdings" pitchFamily="2" charset="2"/>
              <a:buChar char="§"/>
            </a:pPr>
            <a:endParaRPr lang="en-US" sz="2400" dirty="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4209181309"/>
      </p:ext>
    </p:extLst>
  </p:cSld>
  <p:clrMapOvr>
    <a:masterClrMapping/>
  </p:clrMapOvr>
  <p:transition/>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762000"/>
            <a:ext cx="9144000" cy="855663"/>
          </a:xfrm>
        </p:spPr>
        <p:txBody>
          <a:bodyPr/>
          <a:lstStyle/>
          <a:p>
            <a:pPr eaLnBrk="1" hangingPunct="1"/>
            <a:r>
              <a:rPr lang="en-US" sz="3200" b="1" dirty="0" smtClean="0">
                <a:solidFill>
                  <a:schemeClr val="tx1"/>
                </a:solidFill>
              </a:rPr>
              <a:t>What about ELLs who qualify for the PASA?</a:t>
            </a:r>
          </a:p>
        </p:txBody>
      </p:sp>
      <p:sp>
        <p:nvSpPr>
          <p:cNvPr id="111619" name="Text Box 3"/>
          <p:cNvSpPr txBox="1">
            <a:spLocks noChangeArrowheads="1"/>
          </p:cNvSpPr>
          <p:nvPr/>
        </p:nvSpPr>
        <p:spPr bwMode="auto">
          <a:xfrm>
            <a:off x="457200" y="1447800"/>
            <a:ext cx="8197850" cy="58169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spcBef>
                <a:spcPct val="50000"/>
              </a:spcBef>
              <a:buClr>
                <a:schemeClr val="tx1"/>
              </a:buClr>
              <a:buSzPct val="75000"/>
              <a:buFont typeface="Wingdings" pitchFamily="2" charset="2"/>
              <a:buChar char="§"/>
            </a:pPr>
            <a:r>
              <a:rPr lang="en-US" sz="2400" dirty="0" smtClean="0"/>
              <a:t>All </a:t>
            </a:r>
            <a:r>
              <a:rPr lang="en-US" sz="2400" dirty="0"/>
              <a:t>students identified as ELLs (grades K-12) </a:t>
            </a:r>
            <a:r>
              <a:rPr lang="en-US" sz="2400" u="sng" dirty="0"/>
              <a:t>must</a:t>
            </a:r>
            <a:r>
              <a:rPr lang="en-US" sz="2400" dirty="0"/>
              <a:t> be assessed annually for English language proficiency, including ELLs who qualify for the PASA. (NCLB; 2001)</a:t>
            </a:r>
          </a:p>
          <a:p>
            <a:pPr>
              <a:spcBef>
                <a:spcPct val="50000"/>
              </a:spcBef>
              <a:buClr>
                <a:schemeClr val="tx1"/>
              </a:buClr>
              <a:buSzPct val="75000"/>
              <a:buFont typeface="Wingdings" pitchFamily="2" charset="2"/>
              <a:buChar char="§"/>
            </a:pPr>
            <a:r>
              <a:rPr lang="en-US" sz="2400" dirty="0" smtClean="0"/>
              <a:t>Students </a:t>
            </a:r>
            <a:r>
              <a:rPr lang="en-US" sz="2400" dirty="0"/>
              <a:t>with disabilities must participate in state-wide and district-wide assessment programs, including alternate assessments with appropriate accommodations. (IDEA; 2004) </a:t>
            </a:r>
          </a:p>
          <a:p>
            <a:pPr>
              <a:spcBef>
                <a:spcPct val="50000"/>
              </a:spcBef>
              <a:buClr>
                <a:schemeClr val="tx1"/>
              </a:buClr>
              <a:buSzPct val="75000"/>
              <a:buFont typeface="Wingdings" pitchFamily="2" charset="2"/>
              <a:buChar char="§"/>
            </a:pPr>
            <a:r>
              <a:rPr lang="en-US" sz="2400" dirty="0" smtClean="0"/>
              <a:t>In </a:t>
            </a:r>
            <a:r>
              <a:rPr lang="en-US" sz="2400" dirty="0"/>
              <a:t>order to meet federal and state accountability requirements and to provide educators with a measure sensitive to English language proficiency growth of ELLs with significant cognitive disabilities, an </a:t>
            </a:r>
            <a:r>
              <a:rPr lang="en-US" sz="2400" i="1" dirty="0"/>
              <a:t>Alternate ACCESS</a:t>
            </a:r>
            <a:r>
              <a:rPr lang="en-US" sz="2400" dirty="0"/>
              <a:t> </a:t>
            </a:r>
            <a:r>
              <a:rPr lang="en-US" sz="2400" i="1" dirty="0"/>
              <a:t>for ELLs </a:t>
            </a:r>
            <a:r>
              <a:rPr lang="en-US" sz="2400" dirty="0"/>
              <a:t>is available for students with severe cognitive disabilities who are eligible  </a:t>
            </a:r>
          </a:p>
          <a:p>
            <a:pPr>
              <a:spcBef>
                <a:spcPct val="50000"/>
              </a:spcBef>
              <a:buClr>
                <a:schemeClr val="tx1"/>
              </a:buClr>
              <a:buSzPct val="75000"/>
              <a:buFont typeface="Wingdings" pitchFamily="2" charset="2"/>
              <a:buChar char="§"/>
            </a:pPr>
            <a:endParaRPr lang="en-US" sz="2400" dirty="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1210132421"/>
      </p:ext>
    </p:extLst>
  </p:cSld>
  <p:clrMapOvr>
    <a:masterClrMapping/>
  </p:clrMapOvr>
  <p:transition/>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762000"/>
            <a:ext cx="9144000" cy="855663"/>
          </a:xfrm>
        </p:spPr>
        <p:txBody>
          <a:bodyPr/>
          <a:lstStyle/>
          <a:p>
            <a:r>
              <a:rPr lang="en-US" sz="3200" b="1" dirty="0"/>
              <a:t>What is the Alternate ACCESS for ELLs?</a:t>
            </a:r>
            <a:endParaRPr lang="en-US" sz="3200" b="1" dirty="0" smtClean="0">
              <a:solidFill>
                <a:schemeClr val="tx1"/>
              </a:solidFill>
            </a:endParaRPr>
          </a:p>
        </p:txBody>
      </p:sp>
      <p:sp>
        <p:nvSpPr>
          <p:cNvPr id="111619" name="Text Box 3"/>
          <p:cNvSpPr txBox="1">
            <a:spLocks noChangeArrowheads="1"/>
          </p:cNvSpPr>
          <p:nvPr/>
        </p:nvSpPr>
        <p:spPr bwMode="auto">
          <a:xfrm>
            <a:off x="525236" y="2209800"/>
            <a:ext cx="8197850" cy="24929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buFont typeface="Arial" pitchFamily="34" charset="0"/>
              <a:buChar char="•"/>
            </a:pPr>
            <a:r>
              <a:rPr lang="en-US" sz="2400" dirty="0" smtClean="0"/>
              <a:t>Assessment </a:t>
            </a:r>
            <a:r>
              <a:rPr lang="en-US" sz="2400" dirty="0"/>
              <a:t>of English language proficiency (ELP) for students in grades </a:t>
            </a:r>
            <a:r>
              <a:rPr lang="en-US" sz="2400" dirty="0" smtClean="0"/>
              <a:t>1-12 </a:t>
            </a:r>
            <a:r>
              <a:rPr lang="en-US" sz="2400" dirty="0"/>
              <a:t>who are classified as English </a:t>
            </a:r>
            <a:r>
              <a:rPr lang="en-US" sz="2400" dirty="0" smtClean="0"/>
              <a:t>Language Learners </a:t>
            </a:r>
            <a:r>
              <a:rPr lang="en-US" sz="2400" dirty="0"/>
              <a:t>(ELLs) and have significant cognitive disabilities that prevent their meaningful participation in the ACCESS for ELLs® assessment.</a:t>
            </a:r>
          </a:p>
          <a:p>
            <a:pPr>
              <a:spcBef>
                <a:spcPct val="50000"/>
              </a:spcBef>
              <a:buClr>
                <a:schemeClr val="tx1"/>
              </a:buClr>
              <a:buSzPct val="75000"/>
              <a:buFont typeface="Wingdings" pitchFamily="2" charset="2"/>
              <a:buChar char="§"/>
            </a:pPr>
            <a:endParaRPr lang="en-US" sz="2400" dirty="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2380034892"/>
      </p:ext>
    </p:extLst>
  </p:cSld>
  <p:clrMapOvr>
    <a:masterClrMapping/>
  </p:clrMapOvr>
  <p:transition/>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973137"/>
            <a:ext cx="9144000" cy="855663"/>
          </a:xfrm>
        </p:spPr>
        <p:txBody>
          <a:bodyPr/>
          <a:lstStyle/>
          <a:p>
            <a:r>
              <a:rPr lang="en-US" sz="3200" b="1" dirty="0"/>
              <a:t>Who should </a:t>
            </a:r>
            <a:r>
              <a:rPr lang="en-US" sz="3200" b="1" dirty="0" smtClean="0"/>
              <a:t>take the  </a:t>
            </a:r>
            <a:r>
              <a:rPr lang="en-US" sz="3200" b="1" dirty="0"/>
              <a:t>Alternate ACCESS for ELLs?</a:t>
            </a:r>
            <a:endParaRPr lang="en-US" sz="3200" b="1" dirty="0" smtClean="0">
              <a:solidFill>
                <a:schemeClr val="tx1"/>
              </a:solidFill>
            </a:endParaRPr>
          </a:p>
        </p:txBody>
      </p:sp>
      <p:sp>
        <p:nvSpPr>
          <p:cNvPr id="111619" name="Text Box 3"/>
          <p:cNvSpPr txBox="1">
            <a:spLocks noChangeArrowheads="1"/>
          </p:cNvSpPr>
          <p:nvPr/>
        </p:nvSpPr>
        <p:spPr bwMode="auto">
          <a:xfrm>
            <a:off x="457200" y="1905000"/>
            <a:ext cx="8197850" cy="4339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buFont typeface="Arial" pitchFamily="34" charset="0"/>
              <a:buChar char="•"/>
            </a:pPr>
            <a:r>
              <a:rPr lang="en-US" dirty="0"/>
              <a:t>The decision about participation in the standard statewide assessment (ACCESS for ELLs) or the alternate statewide assessment (Alternate ACCESS for ELLs) is made by the student’s Individualized Education Program (IEP) team.  Only students who meet </a:t>
            </a:r>
            <a:r>
              <a:rPr lang="en-US" u="sng" dirty="0"/>
              <a:t>all three criteria below </a:t>
            </a:r>
            <a:r>
              <a:rPr lang="en-US" dirty="0"/>
              <a:t>can participate in the Alternate ACCESS for ELLs:</a:t>
            </a:r>
          </a:p>
          <a:p>
            <a:pPr marL="0" indent="0">
              <a:buNone/>
            </a:pPr>
            <a:r>
              <a:rPr lang="en-US" dirty="0"/>
              <a:t> </a:t>
            </a:r>
          </a:p>
          <a:p>
            <a:pPr marL="914400" lvl="1" indent="-457200">
              <a:buFont typeface="+mj-lt"/>
              <a:buAutoNum type="arabicPeriod"/>
            </a:pPr>
            <a:r>
              <a:rPr lang="en-US" dirty="0"/>
              <a:t>the student is classified as an English language learner.</a:t>
            </a:r>
          </a:p>
          <a:p>
            <a:pPr marL="914400" lvl="1" indent="-457200">
              <a:buFont typeface="+mj-lt"/>
              <a:buAutoNum type="arabicPeriod"/>
            </a:pPr>
            <a:r>
              <a:rPr lang="en-US" dirty="0"/>
              <a:t>The student has significant cognitive disabilities.</a:t>
            </a:r>
          </a:p>
          <a:p>
            <a:pPr marL="914400" lvl="1" indent="-457200">
              <a:buFont typeface="+mj-lt"/>
              <a:buAutoNum type="arabicPeriod"/>
            </a:pPr>
            <a:r>
              <a:rPr lang="en-US" dirty="0"/>
              <a:t>The student is in an alternate curriculum aligned with Pennsylvania’s </a:t>
            </a:r>
            <a:r>
              <a:rPr lang="en-US" dirty="0" smtClean="0"/>
              <a:t>Academic Standards </a:t>
            </a:r>
            <a:r>
              <a:rPr lang="en-US" dirty="0"/>
              <a:t>and will participate in the Pennsylvania Alternate System of Assessment.</a:t>
            </a:r>
          </a:p>
          <a:p>
            <a:pPr>
              <a:spcBef>
                <a:spcPct val="50000"/>
              </a:spcBef>
              <a:buClr>
                <a:schemeClr val="tx1"/>
              </a:buClr>
              <a:buSzPct val="75000"/>
              <a:buFont typeface="Wingdings" pitchFamily="2" charset="2"/>
              <a:buChar char="§"/>
            </a:pPr>
            <a:endParaRPr lang="en-US" sz="2400" dirty="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2871970157"/>
      </p:ext>
    </p:extLst>
  </p:cSld>
  <p:clrMapOvr>
    <a:masterClrMapping/>
  </p:clrMapOvr>
  <p:transition/>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6096" y="896937"/>
            <a:ext cx="9144000" cy="855663"/>
          </a:xfrm>
        </p:spPr>
        <p:txBody>
          <a:bodyPr/>
          <a:lstStyle/>
          <a:p>
            <a:r>
              <a:rPr lang="en-US" sz="2800" b="1" dirty="0"/>
              <a:t>Who can administer the Alternate ACCESS for ELLs?</a:t>
            </a:r>
            <a:endParaRPr lang="en-US" sz="2800" b="1" dirty="0" smtClean="0">
              <a:solidFill>
                <a:schemeClr val="tx1"/>
              </a:solidFill>
            </a:endParaRPr>
          </a:p>
        </p:txBody>
      </p:sp>
      <p:sp>
        <p:nvSpPr>
          <p:cNvPr id="111619" name="Text Box 3"/>
          <p:cNvSpPr txBox="1">
            <a:spLocks noChangeArrowheads="1"/>
          </p:cNvSpPr>
          <p:nvPr/>
        </p:nvSpPr>
        <p:spPr bwMode="auto">
          <a:xfrm>
            <a:off x="304800" y="1600200"/>
            <a:ext cx="8471027" cy="55707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r>
              <a:rPr lang="en-US" dirty="0"/>
              <a:t>Test administrators must meet the following test administrator eligibility criteria:</a:t>
            </a:r>
          </a:p>
          <a:p>
            <a:pPr marL="800100" lvl="1" indent="-342900">
              <a:buFont typeface="Arial" pitchFamily="34" charset="0"/>
              <a:buChar char="•"/>
            </a:pPr>
            <a:r>
              <a:rPr lang="en-US" dirty="0"/>
              <a:t>Test administrators must be certified teachers.  </a:t>
            </a:r>
          </a:p>
          <a:p>
            <a:pPr marL="800100" lvl="1" indent="-342900">
              <a:buFont typeface="Arial" pitchFamily="34" charset="0"/>
              <a:buChar char="•"/>
            </a:pPr>
            <a:r>
              <a:rPr lang="en-US" dirty="0"/>
              <a:t>Certified teachers must have knowledge of the World-Class Instructional Design and Assessment levels of English language proficiency and Pennsylvania English Language Proficiency Standards (PA ELPS) and must have experience teaching English language learners.</a:t>
            </a:r>
          </a:p>
          <a:p>
            <a:pPr marL="800100" lvl="1" indent="-342900">
              <a:buFont typeface="Arial" pitchFamily="34" charset="0"/>
              <a:buChar char="•"/>
            </a:pPr>
            <a:r>
              <a:rPr lang="en-US" dirty="0"/>
              <a:t>Certified teachers must be familiar with the student’s communication style.  </a:t>
            </a:r>
          </a:p>
          <a:p>
            <a:pPr marL="800100" lvl="1" indent="-342900">
              <a:buFont typeface="Arial" pitchFamily="34" charset="0"/>
              <a:buChar char="•"/>
            </a:pPr>
            <a:r>
              <a:rPr lang="en-US" dirty="0"/>
              <a:t>Special education and/or ESL teachers are strongly recommended as test administrators of the Alternate ACCESS.</a:t>
            </a:r>
          </a:p>
          <a:p>
            <a:pPr marL="800100" lvl="1" indent="-342900">
              <a:buFont typeface="Arial" pitchFamily="34" charset="0"/>
              <a:buChar char="•"/>
            </a:pPr>
            <a:r>
              <a:rPr lang="en-US" dirty="0"/>
              <a:t>A reading specialist or any certified teacher who meets these criteria is eligible to administer the assessment.</a:t>
            </a:r>
          </a:p>
          <a:p>
            <a:pPr marL="800100" lvl="1" indent="-342900">
              <a:buFont typeface="Arial" pitchFamily="34" charset="0"/>
              <a:buChar char="•"/>
            </a:pPr>
            <a:r>
              <a:rPr lang="en-US" dirty="0"/>
              <a:t>Paraprofessionals and personal care assistants are not eligible to administer the Alternate ACCESS.  </a:t>
            </a:r>
          </a:p>
          <a:p>
            <a:pPr>
              <a:spcBef>
                <a:spcPct val="50000"/>
              </a:spcBef>
              <a:buClr>
                <a:schemeClr val="tx1"/>
              </a:buClr>
              <a:buSzPct val="75000"/>
              <a:buFont typeface="Wingdings" pitchFamily="2" charset="2"/>
              <a:buChar char="§"/>
            </a:pPr>
            <a:endParaRPr lang="en-US" sz="2400" dirty="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166761543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Important Dates</a:t>
            </a:r>
            <a:endParaRPr lang="en-US" dirty="0">
              <a:solidFill>
                <a:schemeClr val="tx1"/>
              </a:solidFill>
            </a:endParaRPr>
          </a:p>
        </p:txBody>
      </p:sp>
      <p:sp>
        <p:nvSpPr>
          <p:cNvPr id="3" name="Content Placeholder 2"/>
          <p:cNvSpPr>
            <a:spLocks noGrp="1"/>
          </p:cNvSpPr>
          <p:nvPr>
            <p:ph idx="1"/>
          </p:nvPr>
        </p:nvSpPr>
        <p:spPr>
          <a:xfrm>
            <a:off x="457200" y="1600201"/>
            <a:ext cx="8229600" cy="4572000"/>
          </a:xfrm>
        </p:spPr>
        <p:txBody>
          <a:bodyPr/>
          <a:lstStyle/>
          <a:p>
            <a:r>
              <a:rPr lang="en-US" sz="2800" dirty="0"/>
              <a:t>PSSA </a:t>
            </a:r>
            <a:r>
              <a:rPr lang="en-US" sz="2800" dirty="0" smtClean="0"/>
              <a:t>Writing Field Test, February 3-14, grades 6-8.</a:t>
            </a:r>
            <a:endParaRPr lang="en-US" sz="2800" dirty="0"/>
          </a:p>
          <a:p>
            <a:r>
              <a:rPr lang="en-US" sz="2800" dirty="0" smtClean="0"/>
              <a:t>PSSA Math/Reading, March </a:t>
            </a:r>
            <a:r>
              <a:rPr lang="en-US" sz="2800" dirty="0"/>
              <a:t>17-28, </a:t>
            </a:r>
            <a:r>
              <a:rPr lang="en-US" sz="2800" dirty="0" smtClean="0"/>
              <a:t>grades 3-8.</a:t>
            </a:r>
            <a:endParaRPr lang="en-US" sz="2800" dirty="0"/>
          </a:p>
          <a:p>
            <a:r>
              <a:rPr lang="en-US" sz="2800" dirty="0"/>
              <a:t>Make-up for </a:t>
            </a:r>
            <a:r>
              <a:rPr lang="en-US" sz="2800" dirty="0" smtClean="0"/>
              <a:t>Math/Reading, </a:t>
            </a:r>
            <a:r>
              <a:rPr lang="en-US" sz="2800" dirty="0"/>
              <a:t>March 31-April 4, </a:t>
            </a:r>
            <a:r>
              <a:rPr lang="en-US" sz="2800" dirty="0" smtClean="0"/>
              <a:t>grades 3-8.</a:t>
            </a:r>
            <a:endParaRPr lang="en-US" sz="2800" dirty="0"/>
          </a:p>
          <a:p>
            <a:r>
              <a:rPr lang="en-US" sz="2800" dirty="0" smtClean="0"/>
              <a:t>PSSA Writing, </a:t>
            </a:r>
            <a:r>
              <a:rPr lang="en-US" sz="2800" dirty="0"/>
              <a:t>March 31-April 4, </a:t>
            </a:r>
            <a:r>
              <a:rPr lang="en-US" sz="2800" dirty="0" smtClean="0"/>
              <a:t>grades </a:t>
            </a:r>
            <a:r>
              <a:rPr lang="en-US" sz="2800" dirty="0"/>
              <a:t>5 </a:t>
            </a:r>
            <a:r>
              <a:rPr lang="en-US" sz="2800" dirty="0" smtClean="0"/>
              <a:t>&amp; 8.</a:t>
            </a:r>
            <a:endParaRPr lang="en-US" sz="2800" dirty="0"/>
          </a:p>
          <a:p>
            <a:r>
              <a:rPr lang="en-US" sz="2800" dirty="0"/>
              <a:t>Make-up for </a:t>
            </a:r>
            <a:r>
              <a:rPr lang="en-US" sz="2800" dirty="0" smtClean="0"/>
              <a:t>Writing, </a:t>
            </a:r>
            <a:r>
              <a:rPr lang="en-US" sz="2800" dirty="0"/>
              <a:t>April 7-11, </a:t>
            </a:r>
            <a:r>
              <a:rPr lang="en-US" sz="2800" dirty="0" smtClean="0"/>
              <a:t>grades </a:t>
            </a:r>
            <a:r>
              <a:rPr lang="en-US" sz="2800" dirty="0"/>
              <a:t>5 </a:t>
            </a:r>
            <a:r>
              <a:rPr lang="en-US" sz="2800" dirty="0" smtClean="0"/>
              <a:t>&amp; 8.</a:t>
            </a:r>
          </a:p>
          <a:p>
            <a:r>
              <a:rPr lang="en-US" sz="2800" dirty="0" smtClean="0"/>
              <a:t>PSSA Science, April 28-May 2, grades 4 &amp; 8.</a:t>
            </a:r>
          </a:p>
          <a:p>
            <a:r>
              <a:rPr lang="en-US" sz="2800" dirty="0" smtClean="0"/>
              <a:t>Make-up for Science, May 5-9, grades 4 &amp; 8.</a:t>
            </a:r>
          </a:p>
          <a:p>
            <a:pPr marL="0" indent="0">
              <a:buNone/>
            </a:pPr>
            <a:endParaRPr lang="en-US" sz="2800" dirty="0"/>
          </a:p>
        </p:txBody>
      </p:sp>
    </p:spTree>
    <p:extLst>
      <p:ext uri="{BB962C8B-B14F-4D97-AF65-F5344CB8AC3E}">
        <p14:creationId xmlns:p14="http://schemas.microsoft.com/office/powerpoint/2010/main" xmlns="" val="3618148742"/>
      </p:ext>
    </p:extLst>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0" y="1219200"/>
            <a:ext cx="8839200" cy="855663"/>
          </a:xfrm>
        </p:spPr>
        <p:txBody>
          <a:bodyPr/>
          <a:lstStyle/>
          <a:p>
            <a:r>
              <a:rPr lang="en-US" sz="3200" b="1" dirty="0"/>
              <a:t>How can I learn more about the ACCESS for ELLs and Alternate ACCESS for ELLs?</a:t>
            </a:r>
            <a:endParaRPr lang="en-US" sz="3200" b="1" dirty="0" smtClean="0">
              <a:solidFill>
                <a:schemeClr val="tx1"/>
              </a:solidFill>
            </a:endParaRPr>
          </a:p>
        </p:txBody>
      </p:sp>
      <p:sp>
        <p:nvSpPr>
          <p:cNvPr id="111619" name="Text Box 3"/>
          <p:cNvSpPr txBox="1">
            <a:spLocks noChangeArrowheads="1"/>
          </p:cNvSpPr>
          <p:nvPr/>
        </p:nvSpPr>
        <p:spPr bwMode="auto">
          <a:xfrm>
            <a:off x="457200" y="2514600"/>
            <a:ext cx="8197850" cy="34163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buFont typeface="Arial" pitchFamily="34" charset="0"/>
              <a:buChar char="•"/>
            </a:pPr>
            <a:r>
              <a:rPr lang="en-US" sz="2400" dirty="0"/>
              <a:t>Check the ESL Portal to register for upcoming webinar trainings addressing administration of the ACCESS for ELLs, the Alternate ACCESS for ELLs, and the test ordering process: </a:t>
            </a:r>
            <a:r>
              <a:rPr lang="en-US" sz="2400" dirty="0">
                <a:hlinkClick r:id="rId2"/>
              </a:rPr>
              <a:t>http://</a:t>
            </a:r>
            <a:r>
              <a:rPr lang="en-US" sz="2400" dirty="0" smtClean="0">
                <a:hlinkClick r:id="rId2"/>
              </a:rPr>
              <a:t>www.eslportalpa.info/index.cfm?pageid=2703</a:t>
            </a:r>
            <a:endParaRPr lang="en-US" sz="2400" dirty="0" smtClean="0"/>
          </a:p>
          <a:p>
            <a:pPr marL="0" indent="0"/>
            <a:endParaRPr lang="en-US" sz="2400" dirty="0"/>
          </a:p>
          <a:p>
            <a:pPr>
              <a:buFont typeface="Arial" pitchFamily="34" charset="0"/>
              <a:buChar char="•"/>
            </a:pPr>
            <a:r>
              <a:rPr lang="en-US" sz="2400" dirty="0"/>
              <a:t>Contact Linda Long (</a:t>
            </a:r>
            <a:r>
              <a:rPr lang="en-US" sz="2400" u="sng" dirty="0"/>
              <a:t>lilong@pa.gov</a:t>
            </a:r>
            <a:r>
              <a:rPr lang="en-US" sz="2400" dirty="0"/>
              <a:t>) or Tami Shaffer (</a:t>
            </a:r>
            <a:r>
              <a:rPr lang="en-US" sz="2400" u="sng" dirty="0"/>
              <a:t>tshaffer@pa.gov</a:t>
            </a:r>
            <a:r>
              <a:rPr lang="en-US" sz="2400" dirty="0"/>
              <a:t>) in the Bureau of Teaching and Learning .</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2030804101"/>
      </p:ext>
    </p:extLst>
  </p:cSld>
  <p:clrMapOvr>
    <a:masterClrMapping/>
  </p:clrMapOvr>
  <p:transition/>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0" y="1008063"/>
            <a:ext cx="9144000" cy="1143000"/>
          </a:xfrm>
        </p:spPr>
        <p:txBody>
          <a:bodyPr/>
          <a:lstStyle/>
          <a:p>
            <a:pPr eaLnBrk="1" hangingPunct="1"/>
            <a:r>
              <a:rPr lang="en-US" b="1" dirty="0" smtClean="0">
                <a:solidFill>
                  <a:schemeClr val="tx1"/>
                </a:solidFill>
              </a:rPr>
              <a:t>Who produces the </a:t>
            </a:r>
            <a:br>
              <a:rPr lang="en-US" b="1" dirty="0" smtClean="0">
                <a:solidFill>
                  <a:schemeClr val="tx1"/>
                </a:solidFill>
              </a:rPr>
            </a:br>
            <a:r>
              <a:rPr lang="en-US" b="1" i="1" dirty="0" smtClean="0">
                <a:solidFill>
                  <a:schemeClr val="tx1"/>
                </a:solidFill>
              </a:rPr>
              <a:t>ACCESS for ELLs</a:t>
            </a:r>
            <a:r>
              <a:rPr lang="en-US" b="1" dirty="0" smtClean="0">
                <a:solidFill>
                  <a:schemeClr val="tx1"/>
                </a:solidFill>
              </a:rPr>
              <a:t>?</a:t>
            </a:r>
          </a:p>
        </p:txBody>
      </p:sp>
      <p:sp>
        <p:nvSpPr>
          <p:cNvPr id="112643" name="Text Box 3"/>
          <p:cNvSpPr txBox="1">
            <a:spLocks noChangeArrowheads="1"/>
          </p:cNvSpPr>
          <p:nvPr/>
        </p:nvSpPr>
        <p:spPr bwMode="auto">
          <a:xfrm>
            <a:off x="358775" y="2584450"/>
            <a:ext cx="8785225" cy="34624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spcBef>
                <a:spcPct val="50000"/>
              </a:spcBef>
              <a:buClr>
                <a:schemeClr val="tx1"/>
              </a:buClr>
              <a:buSzPct val="75000"/>
              <a:buFont typeface="Wingdings" pitchFamily="2" charset="2"/>
              <a:buChar char="§"/>
            </a:pPr>
            <a:r>
              <a:rPr lang="en-US" sz="2400" dirty="0"/>
              <a:t>Pennsylvania participates in the WIDA Consortium; the Consortium provides professional development and </a:t>
            </a:r>
            <a:r>
              <a:rPr lang="en-US" sz="2400" dirty="0" smtClean="0"/>
              <a:t>test administration training, </a:t>
            </a:r>
            <a:r>
              <a:rPr lang="en-US" sz="2400" dirty="0"/>
              <a:t>and also manages test development.</a:t>
            </a:r>
          </a:p>
          <a:p>
            <a:pPr>
              <a:spcBef>
                <a:spcPct val="50000"/>
              </a:spcBef>
              <a:buClr>
                <a:schemeClr val="tx1"/>
              </a:buClr>
              <a:buSzPct val="75000"/>
              <a:buFont typeface="Wingdings" pitchFamily="2" charset="2"/>
              <a:buChar char="§"/>
            </a:pPr>
            <a:r>
              <a:rPr lang="en-US" sz="2400" dirty="0"/>
              <a:t>Distribution, </a:t>
            </a:r>
            <a:r>
              <a:rPr lang="en-US" sz="2400" dirty="0" smtClean="0"/>
              <a:t>scoring </a:t>
            </a:r>
            <a:r>
              <a:rPr lang="en-US" sz="2400" dirty="0"/>
              <a:t>and score reporting are accomplished by a WIDA contractor, Metritech. </a:t>
            </a:r>
          </a:p>
          <a:p>
            <a:pPr>
              <a:spcBef>
                <a:spcPct val="50000"/>
              </a:spcBef>
              <a:buClr>
                <a:schemeClr val="tx1"/>
              </a:buClr>
              <a:buSzPct val="75000"/>
              <a:buFont typeface="Wingdings" pitchFamily="2" charset="2"/>
              <a:buChar char="§"/>
            </a:pPr>
            <a:r>
              <a:rPr lang="en-US" sz="2400" dirty="0"/>
              <a:t>More information is available at </a:t>
            </a:r>
            <a:r>
              <a:rPr lang="en-US" sz="2400" u="sng" dirty="0"/>
              <a:t>www.wida.us</a:t>
            </a:r>
            <a:r>
              <a:rPr lang="en-US" sz="2400" dirty="0"/>
              <a:t>, by emailing </a:t>
            </a:r>
            <a:r>
              <a:rPr lang="en-US" sz="2400" u="sng" dirty="0"/>
              <a:t>help@wida.us</a:t>
            </a:r>
            <a:r>
              <a:rPr lang="en-US" sz="2400" dirty="0"/>
              <a:t>, or by calling toll free 1-866-276-7735.</a:t>
            </a:r>
          </a:p>
          <a:p>
            <a:pPr>
              <a:spcBef>
                <a:spcPct val="50000"/>
              </a:spcBef>
            </a:pPr>
            <a:r>
              <a:rPr lang="en-US" sz="1800" dirty="0">
                <a:solidFill>
                  <a:srgbClr val="000099"/>
                </a:solidFill>
                <a:latin typeface="Times New Roman" pitchFamily="18" charset="0"/>
              </a:rPr>
              <a:t>	</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2286082117"/>
      </p:ext>
    </p:extLst>
  </p:cSld>
  <p:clrMapOvr>
    <a:masterClrMapping/>
  </p:clrMapOvr>
  <p:transition/>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0" y="1008063"/>
            <a:ext cx="9144000" cy="1143000"/>
          </a:xfrm>
        </p:spPr>
        <p:txBody>
          <a:bodyPr/>
          <a:lstStyle/>
          <a:p>
            <a:pPr eaLnBrk="1" hangingPunct="1"/>
            <a:r>
              <a:rPr lang="en-US" b="1" dirty="0" smtClean="0">
                <a:solidFill>
                  <a:schemeClr val="tx1"/>
                </a:solidFill>
              </a:rPr>
              <a:t>Who oversees the </a:t>
            </a:r>
            <a:br>
              <a:rPr lang="en-US" b="1" dirty="0" smtClean="0">
                <a:solidFill>
                  <a:schemeClr val="tx1"/>
                </a:solidFill>
              </a:rPr>
            </a:br>
            <a:r>
              <a:rPr lang="en-US" b="1" i="1" dirty="0" smtClean="0">
                <a:solidFill>
                  <a:schemeClr val="tx1"/>
                </a:solidFill>
              </a:rPr>
              <a:t>ACCESS for ELLs</a:t>
            </a:r>
            <a:r>
              <a:rPr lang="en-US" b="1" dirty="0" smtClean="0">
                <a:solidFill>
                  <a:schemeClr val="tx1"/>
                </a:solidFill>
              </a:rPr>
              <a:t> in PA?</a:t>
            </a:r>
          </a:p>
        </p:txBody>
      </p:sp>
      <p:sp>
        <p:nvSpPr>
          <p:cNvPr id="113667" name="Text Box 3"/>
          <p:cNvSpPr txBox="1">
            <a:spLocks noChangeArrowheads="1"/>
          </p:cNvSpPr>
          <p:nvPr/>
        </p:nvSpPr>
        <p:spPr bwMode="auto">
          <a:xfrm>
            <a:off x="358776" y="2584450"/>
            <a:ext cx="8572500" cy="44781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marL="457200" indent="-457200">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just">
              <a:spcBef>
                <a:spcPct val="50000"/>
              </a:spcBef>
              <a:buClr>
                <a:schemeClr val="tx1"/>
              </a:buClr>
              <a:buSzPct val="75000"/>
              <a:buFont typeface="Wingdings" pitchFamily="2" charset="2"/>
              <a:buChar char="§"/>
            </a:pPr>
            <a:r>
              <a:rPr lang="en-US" sz="2400" dirty="0"/>
              <a:t>Pennsylvania Department of Education’s Bureau of Teaching and Learning Support in cooperation with PDE’s Bureau of Assessment and Accountability oversee the </a:t>
            </a:r>
            <a:r>
              <a:rPr lang="en-US" sz="2400" i="1" dirty="0"/>
              <a:t>ACCESS for ELLs</a:t>
            </a:r>
            <a:r>
              <a:rPr lang="en-US" sz="2400" dirty="0"/>
              <a:t> in Pennsylvania. Contact </a:t>
            </a:r>
            <a:r>
              <a:rPr lang="en-US" sz="2400" dirty="0" smtClean="0"/>
              <a:t>Linda </a:t>
            </a:r>
            <a:r>
              <a:rPr lang="en-US" sz="2400" dirty="0"/>
              <a:t>Long (</a:t>
            </a:r>
            <a:r>
              <a:rPr lang="en-US" sz="2400" u="sng" dirty="0"/>
              <a:t>lilong@pa.gov</a:t>
            </a:r>
            <a:r>
              <a:rPr lang="en-US" sz="2400" dirty="0"/>
              <a:t>) or Tami Shaffer (</a:t>
            </a:r>
            <a:r>
              <a:rPr lang="en-US" sz="2400" u="sng" dirty="0"/>
              <a:t>tshaffer@pa.gov</a:t>
            </a:r>
            <a:r>
              <a:rPr lang="en-US" sz="2400" dirty="0"/>
              <a:t>) in the Bureau of Teaching and Learning .</a:t>
            </a:r>
          </a:p>
          <a:p>
            <a:pPr algn="just">
              <a:spcBef>
                <a:spcPct val="50000"/>
              </a:spcBef>
              <a:buClr>
                <a:schemeClr val="tx1"/>
              </a:buClr>
              <a:buSzPct val="75000"/>
              <a:buFont typeface="Wingdings" pitchFamily="2" charset="2"/>
              <a:buChar char="§"/>
            </a:pPr>
            <a:r>
              <a:rPr lang="en-US" sz="2400" dirty="0" smtClean="0"/>
              <a:t>Visit the WIDA website for more </a:t>
            </a:r>
            <a:r>
              <a:rPr lang="en-US" sz="2400" dirty="0"/>
              <a:t>information about </a:t>
            </a:r>
            <a:r>
              <a:rPr lang="en-US" sz="2400" i="1" dirty="0"/>
              <a:t>ACCESS for ELLs</a:t>
            </a:r>
            <a:r>
              <a:rPr lang="en-US" sz="2400" dirty="0"/>
              <a:t> and other services for English Language </a:t>
            </a:r>
            <a:r>
              <a:rPr lang="en-US" sz="2400" dirty="0" smtClean="0"/>
              <a:t>Learners: </a:t>
            </a:r>
            <a:r>
              <a:rPr lang="en-US" sz="2400" u="sng" dirty="0" smtClean="0"/>
              <a:t>www.wida.us</a:t>
            </a:r>
          </a:p>
          <a:p>
            <a:pPr marL="0" indent="0">
              <a:spcBef>
                <a:spcPct val="50000"/>
              </a:spcBef>
              <a:buClr>
                <a:srgbClr val="FF0066"/>
              </a:buClr>
              <a:buSzPct val="125000"/>
            </a:pPr>
            <a:r>
              <a:rPr lang="en-US" sz="2400" dirty="0" smtClean="0">
                <a:solidFill>
                  <a:srgbClr val="3333CC"/>
                </a:solidFill>
              </a:rPr>
              <a:t> </a:t>
            </a:r>
          </a:p>
          <a:p>
            <a:pPr marL="0" indent="0">
              <a:spcBef>
                <a:spcPct val="50000"/>
              </a:spcBef>
              <a:buClr>
                <a:srgbClr val="FF0066"/>
              </a:buClr>
              <a:buSzPct val="125000"/>
            </a:pPr>
            <a:r>
              <a:rPr lang="en-US" sz="1400" b="1" dirty="0" smtClean="0">
                <a:solidFill>
                  <a:srgbClr val="FF0066"/>
                </a:solidFill>
                <a:latin typeface="Times New Roman" pitchFamily="18" charset="0"/>
              </a:rPr>
              <a:t>	</a:t>
            </a:r>
            <a:endParaRPr lang="en-US" sz="1400" b="1" dirty="0">
              <a:solidFill>
                <a:srgbClr val="FF0066"/>
              </a:solidFill>
              <a:latin typeface="Times New Roman" pitchFamily="18" charset="0"/>
            </a:endParaRP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1201996085"/>
      </p:ext>
    </p:extLst>
  </p:cSld>
  <p:clrMapOvr>
    <a:masterClrMapping/>
  </p:clrMapOvr>
  <p:transition/>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95400"/>
            <a:ext cx="7772400" cy="1219200"/>
          </a:xfrm>
        </p:spPr>
        <p:txBody>
          <a:bodyPr/>
          <a:lstStyle/>
          <a:p>
            <a:r>
              <a:rPr lang="en-US" dirty="0" smtClean="0">
                <a:solidFill>
                  <a:schemeClr val="tx1"/>
                </a:solidFill>
              </a:rPr>
              <a:t>National Assessment of Educational Progress</a:t>
            </a:r>
            <a:endParaRPr lang="en-US" dirty="0">
              <a:solidFill>
                <a:schemeClr val="tx1"/>
              </a:solidFill>
            </a:endParaRPr>
          </a:p>
        </p:txBody>
      </p:sp>
      <p:pic>
        <p:nvPicPr>
          <p:cNvPr id="120835" name="Picture 3"/>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tretch>
            <a:fillRect/>
          </a:stretch>
        </p:blipFill>
        <p:spPr bwMode="auto">
          <a:xfrm>
            <a:off x="3152952" y="3063181"/>
            <a:ext cx="2838095" cy="160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91816320"/>
      </p:ext>
    </p:extLst>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National Assessment of Educational Progress (NAEP)</a:t>
            </a:r>
            <a:endParaRPr lang="en-US" dirty="0">
              <a:solidFill>
                <a:schemeClr val="tx1"/>
              </a:solidFill>
            </a:endParaRPr>
          </a:p>
        </p:txBody>
      </p:sp>
      <p:sp>
        <p:nvSpPr>
          <p:cNvPr id="3" name="Content Placeholder 2"/>
          <p:cNvSpPr>
            <a:spLocks noGrp="1"/>
          </p:cNvSpPr>
          <p:nvPr>
            <p:ph idx="1"/>
          </p:nvPr>
        </p:nvSpPr>
        <p:spPr>
          <a:xfrm>
            <a:off x="457200" y="2362200"/>
            <a:ext cx="8229600" cy="4525963"/>
          </a:xfrm>
        </p:spPr>
        <p:txBody>
          <a:bodyPr/>
          <a:lstStyle/>
          <a:p>
            <a:pPr>
              <a:lnSpc>
                <a:spcPct val="90000"/>
              </a:lnSpc>
              <a:buClr>
                <a:schemeClr val="tx1"/>
              </a:buClr>
              <a:buSzPct val="75000"/>
              <a:buFont typeface="Wingdings" pitchFamily="2" charset="2"/>
              <a:buChar char="§"/>
            </a:pPr>
            <a:r>
              <a:rPr lang="en-US" sz="2400" dirty="0"/>
              <a:t>NAEP is a congressionally mandated project overseen by the National Center for Education Statistics (NCES) to continuously monitor the knowledge, skills, and performance of the nation’s children and youth.  </a:t>
            </a:r>
          </a:p>
          <a:p>
            <a:pPr>
              <a:lnSpc>
                <a:spcPct val="90000"/>
              </a:lnSpc>
              <a:buClr>
                <a:schemeClr val="tx1"/>
              </a:buClr>
              <a:buSzPct val="75000"/>
              <a:buFont typeface="Wingdings" pitchFamily="2" charset="2"/>
              <a:buChar char="§"/>
            </a:pPr>
            <a:r>
              <a:rPr lang="en-US" sz="2400" dirty="0"/>
              <a:t>As the “Nation’s Report Card” it measures and reports on a regular basis what America’s students know and can do in core subjects like reading, mathematics</a:t>
            </a:r>
            <a:r>
              <a:rPr lang="en-US" sz="2400" dirty="0" smtClean="0"/>
              <a:t>, </a:t>
            </a:r>
            <a:r>
              <a:rPr lang="en-US" sz="2400" dirty="0"/>
              <a:t>and </a:t>
            </a:r>
            <a:r>
              <a:rPr lang="en-US" sz="2400" dirty="0" smtClean="0"/>
              <a:t>science.</a:t>
            </a:r>
          </a:p>
          <a:p>
            <a:pPr>
              <a:lnSpc>
                <a:spcPct val="90000"/>
              </a:lnSpc>
              <a:buClr>
                <a:schemeClr val="tx1"/>
              </a:buClr>
              <a:buSzPct val="75000"/>
              <a:buFont typeface="Wingdings" pitchFamily="2" charset="2"/>
              <a:buChar char="§"/>
            </a:pPr>
            <a:r>
              <a:rPr lang="en-US" sz="2400" dirty="0" smtClean="0"/>
              <a:t>NAEP uses a carefully designed sampling process </a:t>
            </a:r>
            <a:r>
              <a:rPr lang="en-US" sz="2400" dirty="0"/>
              <a:t>to ensure that the schools and students selected are representative of all students across the United States.</a:t>
            </a:r>
          </a:p>
          <a:p>
            <a:pPr>
              <a:lnSpc>
                <a:spcPct val="90000"/>
              </a:lnSpc>
              <a:buClr>
                <a:schemeClr val="tx1"/>
              </a:buClr>
              <a:buSzPct val="75000"/>
              <a:buFont typeface="Wingdings" pitchFamily="2" charset="2"/>
              <a:buChar char="§"/>
            </a:pPr>
            <a:r>
              <a:rPr lang="en-US" sz="2400" b="1" u="sng" dirty="0"/>
              <a:t>http://nces.ed.gov/nationsreportcard</a:t>
            </a:r>
            <a:r>
              <a:rPr lang="en-US" sz="2400" u="sng" dirty="0"/>
              <a:t> </a:t>
            </a:r>
          </a:p>
        </p:txBody>
      </p:sp>
    </p:spTree>
    <p:extLst>
      <p:ext uri="{BB962C8B-B14F-4D97-AF65-F5344CB8AC3E}">
        <p14:creationId xmlns:p14="http://schemas.microsoft.com/office/powerpoint/2010/main" xmlns="" val="95378381"/>
      </p:ext>
    </p:extLst>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7772400" cy="701675"/>
          </a:xfrm>
        </p:spPr>
        <p:txBody>
          <a:bodyPr/>
          <a:lstStyle/>
          <a:p>
            <a:r>
              <a:rPr lang="en-US" b="1" dirty="0" smtClean="0">
                <a:solidFill>
                  <a:schemeClr val="tx1"/>
                </a:solidFill>
              </a:rPr>
              <a:t>NAEP in Pennsylvania 2014</a:t>
            </a:r>
            <a:endParaRPr lang="en-US" dirty="0">
              <a:solidFill>
                <a:schemeClr val="tx1"/>
              </a:solidFill>
            </a:endParaRPr>
          </a:p>
        </p:txBody>
      </p:sp>
      <p:sp>
        <p:nvSpPr>
          <p:cNvPr id="3" name="Content Placeholder 2"/>
          <p:cNvSpPr>
            <a:spLocks noGrp="1"/>
          </p:cNvSpPr>
          <p:nvPr>
            <p:ph idx="1"/>
          </p:nvPr>
        </p:nvSpPr>
        <p:spPr>
          <a:xfrm>
            <a:off x="533400" y="2332037"/>
            <a:ext cx="8229600" cy="4525963"/>
          </a:xfrm>
        </p:spPr>
        <p:txBody>
          <a:bodyPr/>
          <a:lstStyle/>
          <a:p>
            <a:pPr>
              <a:lnSpc>
                <a:spcPct val="90000"/>
              </a:lnSpc>
              <a:buClr>
                <a:schemeClr val="tx1"/>
              </a:buClr>
              <a:buSzPct val="75000"/>
              <a:buFont typeface="Wingdings" pitchFamily="2" charset="2"/>
              <a:buChar char="§"/>
            </a:pPr>
            <a:r>
              <a:rPr lang="en-US" sz="2800" dirty="0" smtClean="0"/>
              <a:t>44 schools have been selected and are required to participate this school year.</a:t>
            </a:r>
          </a:p>
          <a:p>
            <a:pPr>
              <a:lnSpc>
                <a:spcPct val="90000"/>
              </a:lnSpc>
              <a:buClr>
                <a:schemeClr val="tx1"/>
              </a:buClr>
              <a:buSzPct val="75000"/>
              <a:buFont typeface="Wingdings" pitchFamily="2" charset="2"/>
              <a:buChar char="§"/>
            </a:pPr>
            <a:r>
              <a:rPr lang="en-US" sz="2800" dirty="0" smtClean="0"/>
              <a:t>Testing window is January 27 to March 7, 2014</a:t>
            </a:r>
            <a:endParaRPr lang="en-US" sz="2800" dirty="0"/>
          </a:p>
          <a:p>
            <a:pPr>
              <a:lnSpc>
                <a:spcPct val="90000"/>
              </a:lnSpc>
              <a:buClr>
                <a:schemeClr val="tx1"/>
              </a:buClr>
              <a:buSzPct val="75000"/>
              <a:buFont typeface="Wingdings" pitchFamily="2" charset="2"/>
              <a:buChar char="§"/>
            </a:pPr>
            <a:r>
              <a:rPr lang="en-US" sz="2800" dirty="0"/>
              <a:t>Grades tested are 4, 8 and 12.</a:t>
            </a:r>
          </a:p>
          <a:p>
            <a:pPr>
              <a:lnSpc>
                <a:spcPct val="90000"/>
              </a:lnSpc>
              <a:buClr>
                <a:schemeClr val="tx1"/>
              </a:buClr>
              <a:buSzPct val="75000"/>
              <a:buFont typeface="Wingdings" pitchFamily="2" charset="2"/>
              <a:buChar char="§"/>
            </a:pPr>
            <a:r>
              <a:rPr lang="en-US" sz="2800" dirty="0" smtClean="0"/>
              <a:t>NAEP 2014 will assess students in Social Studies-Grade 8 (U.S. History, Geography and Civics), Technology and Engineering Literacy-Grade 8 and the Science Pilot-Grades 4, 8 and 12.</a:t>
            </a:r>
          </a:p>
          <a:p>
            <a:pPr marL="0" indent="0">
              <a:buClr>
                <a:srgbClr val="FF0000"/>
              </a:buClr>
              <a:buSzPct val="150000"/>
              <a:buNone/>
            </a:pPr>
            <a:endParaRPr lang="en-US" dirty="0">
              <a:solidFill>
                <a:srgbClr val="0033CC"/>
              </a:solidFill>
            </a:endParaRPr>
          </a:p>
        </p:txBody>
      </p:sp>
    </p:spTree>
    <p:extLst>
      <p:ext uri="{BB962C8B-B14F-4D97-AF65-F5344CB8AC3E}">
        <p14:creationId xmlns:p14="http://schemas.microsoft.com/office/powerpoint/2010/main" xmlns="" val="839029332"/>
      </p:ext>
    </p:extLst>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p:nvPr>
        </p:nvSpPr>
        <p:spPr>
          <a:prstGeom prst="rect">
            <a:avLst/>
          </a:prstGeom>
        </p:spPr>
        <p:txBody>
          <a:bodyPr/>
          <a:lstStyle/>
          <a:p>
            <a:pPr marL="0" indent="0">
              <a:buNone/>
            </a:pPr>
            <a:r>
              <a:rPr lang="en-US" sz="2400" dirty="0" smtClean="0"/>
              <a:t>                               </a:t>
            </a:r>
            <a:endParaRPr lang="en-US" sz="2400" dirty="0">
              <a:solidFill>
                <a:srgbClr val="020F88"/>
              </a:solidFill>
            </a:endParaRPr>
          </a:p>
        </p:txBody>
      </p:sp>
      <p:graphicFrame>
        <p:nvGraphicFramePr>
          <p:cNvPr id="7" name="Table Placeholder 6"/>
          <p:cNvGraphicFramePr>
            <a:graphicFrameLocks noGrp="1"/>
          </p:cNvGraphicFramePr>
          <p:nvPr>
            <p:ph type="tbl" idx="4294967295"/>
            <p:extLst>
              <p:ext uri="{D42A27DB-BD31-4B8C-83A1-F6EECF244321}">
                <p14:modId xmlns:p14="http://schemas.microsoft.com/office/powerpoint/2010/main" xmlns="" val="3606463770"/>
              </p:ext>
            </p:extLst>
          </p:nvPr>
        </p:nvGraphicFramePr>
        <p:xfrm>
          <a:off x="685800" y="1524000"/>
          <a:ext cx="7543800" cy="4250840"/>
        </p:xfrm>
        <a:graphic>
          <a:graphicData uri="http://schemas.openxmlformats.org/drawingml/2006/table">
            <a:tbl>
              <a:tblPr firstRow="1" bandRow="1">
                <a:tableStyleId>{5C22544A-7EE6-4342-B048-85BDC9FD1C3A}</a:tableStyleId>
              </a:tblPr>
              <a:tblGrid>
                <a:gridCol w="1143000"/>
                <a:gridCol w="1371600"/>
                <a:gridCol w="1828801"/>
                <a:gridCol w="1904999"/>
                <a:gridCol w="1295400"/>
              </a:tblGrid>
              <a:tr h="472501">
                <a:tc gridSpan="5">
                  <a:txBody>
                    <a:bodyPr/>
                    <a:lstStyle/>
                    <a:p>
                      <a:pPr algn="ctr"/>
                      <a:r>
                        <a:rPr lang="en-US" sz="2800" dirty="0" smtClean="0">
                          <a:solidFill>
                            <a:srgbClr val="020F88"/>
                          </a:solidFill>
                        </a:rPr>
                        <a:t>The NAEP 2013 Results Provided</a:t>
                      </a:r>
                      <a:endParaRPr lang="en-US" sz="28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hMerge="1">
                  <a:txBody>
                    <a:bodyPr/>
                    <a:lstStyle/>
                    <a:p>
                      <a:pPr algn="ct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r>
              <a:tr h="528089">
                <a:tc>
                  <a:txBody>
                    <a:bodyPr/>
                    <a:lstStyle/>
                    <a:p>
                      <a:pPr algn="ctr"/>
                      <a:r>
                        <a:rPr lang="en-US" sz="1600" dirty="0" smtClean="0">
                          <a:solidFill>
                            <a:srgbClr val="020F88"/>
                          </a:solidFill>
                        </a:rPr>
                        <a:t>Grade</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algn="ctr"/>
                      <a:r>
                        <a:rPr lang="en-US" sz="1600" dirty="0" smtClean="0">
                          <a:solidFill>
                            <a:srgbClr val="020F88"/>
                          </a:solidFill>
                        </a:rPr>
                        <a:t>Subject</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algn="ctr"/>
                      <a:r>
                        <a:rPr lang="en-US" sz="1600" dirty="0" smtClean="0">
                          <a:solidFill>
                            <a:srgbClr val="020F88"/>
                          </a:solidFill>
                        </a:rPr>
                        <a:t>National Results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algn="ctr"/>
                      <a:r>
                        <a:rPr lang="en-US" sz="1600" dirty="0" smtClean="0">
                          <a:solidFill>
                            <a:srgbClr val="020F88"/>
                          </a:solidFill>
                        </a:rPr>
                        <a:t>State Results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algn="ctr"/>
                      <a:r>
                        <a:rPr lang="en-US" sz="1600" dirty="0" smtClean="0">
                          <a:solidFill>
                            <a:srgbClr val="020F88"/>
                          </a:solidFill>
                        </a:rPr>
                        <a:t>TUDA Results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r>
              <a:tr h="433780">
                <a:tc>
                  <a:txBody>
                    <a:bodyPr/>
                    <a:lstStyle/>
                    <a:p>
                      <a:pPr algn="ctr"/>
                      <a:r>
                        <a:rPr lang="en-US" sz="1600" dirty="0" smtClean="0">
                          <a:solidFill>
                            <a:srgbClr val="020F88"/>
                          </a:solidFill>
                        </a:rPr>
                        <a:t>4</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1600" dirty="0" smtClean="0">
                          <a:solidFill>
                            <a:srgbClr val="020F88"/>
                          </a:solidFill>
                        </a:rPr>
                        <a:t>Mathematics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361324">
                <a:tc>
                  <a:txBody>
                    <a:bodyPr/>
                    <a:lstStyle/>
                    <a:p>
                      <a:pPr algn="ct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1600" dirty="0" smtClean="0">
                          <a:solidFill>
                            <a:srgbClr val="020F88"/>
                          </a:solidFill>
                        </a:rPr>
                        <a:t>Reading</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r>
              <a:tr h="433780">
                <a:tc>
                  <a:txBody>
                    <a:bodyPr/>
                    <a:lstStyle/>
                    <a:p>
                      <a:pPr algn="ctr"/>
                      <a:r>
                        <a:rPr lang="en-US" sz="1600" dirty="0" smtClean="0">
                          <a:solidFill>
                            <a:srgbClr val="020F88"/>
                          </a:solidFill>
                        </a:rPr>
                        <a:t>8</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solidFill>
                            <a:srgbClr val="020F88"/>
                          </a:solidFill>
                        </a:rPr>
                        <a:t>Mathematics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361324">
                <a:tc>
                  <a:txBody>
                    <a:bodyPr/>
                    <a:lstStyle/>
                    <a:p>
                      <a:pPr algn="ct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solidFill>
                            <a:srgbClr val="020F88"/>
                          </a:solidFill>
                        </a:rPr>
                        <a:t>Reading</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2000" b="1" dirty="0" smtClean="0">
                          <a:solidFill>
                            <a:srgbClr val="020F88"/>
                          </a:solidFill>
                        </a:rPr>
                        <a:t>x</a:t>
                      </a:r>
                      <a:endParaRPr lang="en-US" sz="20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528089">
                <a:tc>
                  <a:txBody>
                    <a:bodyPr/>
                    <a:lstStyle/>
                    <a:p>
                      <a:pPr algn="ct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1600" dirty="0" smtClean="0">
                          <a:solidFill>
                            <a:srgbClr val="020F88"/>
                          </a:solidFill>
                        </a:rPr>
                        <a:t>TEL Pilot</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r>
                        <a:rPr lang="en-US" sz="1600" b="1" dirty="0" smtClean="0">
                          <a:solidFill>
                            <a:srgbClr val="020F88"/>
                          </a:solidFill>
                        </a:rPr>
                        <a:t>Results not available</a:t>
                      </a:r>
                      <a:endParaRPr lang="en-US" sz="16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smtClean="0">
                          <a:solidFill>
                            <a:srgbClr val="020F88"/>
                          </a:solidFill>
                        </a:rPr>
                        <a:t>Results not available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c>
                  <a:txBody>
                    <a:bodyPr/>
                    <a:lstStyle/>
                    <a:p>
                      <a:pPr algn="ctr"/>
                      <a:endParaRPr lang="en-US" sz="16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20000"/>
                        <a:lumOff val="80000"/>
                      </a:schemeClr>
                    </a:solidFill>
                  </a:tcPr>
                </a:tc>
              </a:tr>
              <a:tr h="433780">
                <a:tc>
                  <a:txBody>
                    <a:bodyPr/>
                    <a:lstStyle/>
                    <a:p>
                      <a:pPr algn="ctr"/>
                      <a:r>
                        <a:rPr lang="en-US" sz="1600" dirty="0" smtClean="0">
                          <a:solidFill>
                            <a:srgbClr val="020F88"/>
                          </a:solidFill>
                        </a:rPr>
                        <a:t>12</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600" dirty="0" smtClean="0">
                          <a:solidFill>
                            <a:srgbClr val="020F88"/>
                          </a:solidFill>
                        </a:rPr>
                        <a:t>Mathematics</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800" b="1" dirty="0" smtClean="0">
                          <a:solidFill>
                            <a:srgbClr val="020F88"/>
                          </a:solidFill>
                        </a:rPr>
                        <a:t>x</a:t>
                      </a:r>
                      <a:endParaRPr lang="en-US" sz="18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2400" b="1" dirty="0" smtClean="0">
                          <a:solidFill>
                            <a:srgbClr val="FF0000"/>
                          </a:solidFill>
                        </a:rPr>
                        <a:t>*</a:t>
                      </a:r>
                      <a:endParaRPr lang="en-US" sz="1400" b="1"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333530">
                <a:tc>
                  <a:txBody>
                    <a:bodyPr/>
                    <a:lstStyle/>
                    <a:p>
                      <a:pPr algn="ct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600" dirty="0" smtClean="0">
                          <a:solidFill>
                            <a:srgbClr val="020F88"/>
                          </a:solidFill>
                        </a:rPr>
                        <a:t>Reading</a:t>
                      </a:r>
                      <a:endParaRPr lang="en-US" sz="1600"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1800" b="1" dirty="0" smtClean="0">
                          <a:solidFill>
                            <a:srgbClr val="020F88"/>
                          </a:solidFill>
                        </a:rPr>
                        <a:t>x</a:t>
                      </a:r>
                      <a:endParaRPr lang="en-US" sz="1800" b="1" dirty="0">
                        <a:solidFill>
                          <a:srgbClr val="020F88"/>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r>
                        <a:rPr lang="en-US" sz="2400" b="1" dirty="0" smtClean="0">
                          <a:solidFill>
                            <a:srgbClr val="FF0000"/>
                          </a:solidFill>
                        </a:rPr>
                        <a:t>*</a:t>
                      </a:r>
                      <a:endParaRPr lang="en-US" sz="1400" b="1" dirty="0" smtClean="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bl>
          </a:graphicData>
        </a:graphic>
      </p:graphicFrame>
      <p:sp>
        <p:nvSpPr>
          <p:cNvPr id="5" name="Title 4"/>
          <p:cNvSpPr>
            <a:spLocks noGrp="1"/>
          </p:cNvSpPr>
          <p:nvPr>
            <p:ph type="title" idx="4294967295"/>
          </p:nvPr>
        </p:nvSpPr>
        <p:spPr>
          <a:xfrm>
            <a:off x="152400" y="6324600"/>
            <a:ext cx="7772400" cy="304800"/>
          </a:xfrm>
        </p:spPr>
        <p:txBody>
          <a:bodyPr/>
          <a:lstStyle/>
          <a:p>
            <a:r>
              <a:rPr lang="en-US" b="1" dirty="0">
                <a:solidFill>
                  <a:schemeClr val="tx1"/>
                </a:solidFill>
              </a:rPr>
              <a:t/>
            </a:r>
            <a:br>
              <a:rPr lang="en-US" b="1" dirty="0">
                <a:solidFill>
                  <a:schemeClr val="tx1"/>
                </a:solidFill>
              </a:rPr>
            </a:br>
            <a:r>
              <a:rPr lang="en-US" b="1" dirty="0" smtClean="0">
                <a:solidFill>
                  <a:schemeClr val="tx1"/>
                </a:solidFill>
              </a:rPr>
              <a:t/>
            </a:r>
            <a:br>
              <a:rPr lang="en-US" b="1" dirty="0" smtClean="0">
                <a:solidFill>
                  <a:schemeClr val="tx1"/>
                </a:solidFill>
              </a:rPr>
            </a:br>
            <a:r>
              <a:rPr lang="en-US" b="1" dirty="0">
                <a:solidFill>
                  <a:schemeClr val="tx1"/>
                </a:solidFill>
              </a:rPr>
              <a:t/>
            </a:r>
            <a:br>
              <a:rPr lang="en-US" b="1" dirty="0">
                <a:solidFill>
                  <a:schemeClr val="tx1"/>
                </a:solidFill>
              </a:rPr>
            </a:br>
            <a:r>
              <a:rPr lang="en-US" b="1" dirty="0" smtClean="0">
                <a:solidFill>
                  <a:schemeClr val="tx1"/>
                </a:solidFill>
              </a:rPr>
              <a:t/>
            </a:r>
            <a:br>
              <a:rPr lang="en-US" b="1" dirty="0" smtClean="0">
                <a:solidFill>
                  <a:schemeClr val="tx1"/>
                </a:solidFill>
              </a:rPr>
            </a:br>
            <a:r>
              <a:rPr lang="en-US" b="1" dirty="0">
                <a:solidFill>
                  <a:schemeClr val="tx1"/>
                </a:solidFill>
              </a:rPr>
              <a:t/>
            </a:r>
            <a:br>
              <a:rPr lang="en-US" b="1" dirty="0">
                <a:solidFill>
                  <a:schemeClr val="tx1"/>
                </a:solidFill>
              </a:rPr>
            </a:br>
            <a:r>
              <a:rPr lang="en-US" b="1" dirty="0" smtClean="0">
                <a:solidFill>
                  <a:schemeClr val="tx1"/>
                </a:solidFill>
              </a:rPr>
              <a:t/>
            </a:r>
            <a:br>
              <a:rPr lang="en-US" b="1" dirty="0" smtClean="0">
                <a:solidFill>
                  <a:schemeClr val="tx1"/>
                </a:solidFill>
              </a:rPr>
            </a:br>
            <a:r>
              <a:rPr lang="en-US" b="1" dirty="0">
                <a:solidFill>
                  <a:schemeClr val="tx1"/>
                </a:solidFill>
              </a:rPr>
              <a:t/>
            </a:r>
            <a:br>
              <a:rPr lang="en-US" b="1" dirty="0">
                <a:solidFill>
                  <a:schemeClr val="tx1"/>
                </a:solidFill>
              </a:rPr>
            </a:br>
            <a:r>
              <a:rPr lang="en-US" sz="2800" b="1" dirty="0" smtClean="0">
                <a:solidFill>
                  <a:schemeClr val="tx1"/>
                </a:solidFill>
              </a:rPr>
              <a:t>Note:  Results are expected to be released following resolution of the federal shutdown.</a:t>
            </a:r>
            <a:r>
              <a:rPr lang="en-US" b="1" dirty="0" smtClean="0">
                <a:solidFill>
                  <a:schemeClr val="tx1"/>
                </a:solidFill>
              </a:rPr>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en-US" b="1" dirty="0" smtClean="0">
                <a:solidFill>
                  <a:schemeClr val="tx1"/>
                </a:solidFill>
              </a:rPr>
              <a:t/>
            </a:r>
            <a:br>
              <a:rPr lang="en-US" b="1" dirty="0" smtClean="0">
                <a:solidFill>
                  <a:schemeClr val="tx1"/>
                </a:solidFill>
              </a:rPr>
            </a:br>
            <a:r>
              <a:rPr lang="en-US" b="1" dirty="0">
                <a:solidFill>
                  <a:schemeClr val="tx1"/>
                </a:solidFill>
              </a:rPr>
              <a:t/>
            </a:r>
            <a:br>
              <a:rPr lang="en-US" b="1" dirty="0">
                <a:solidFill>
                  <a:schemeClr val="tx1"/>
                </a:solidFill>
              </a:rPr>
            </a:br>
            <a:r>
              <a:rPr lang="en-US" b="1" dirty="0" smtClean="0">
                <a:solidFill>
                  <a:schemeClr val="tx1"/>
                </a:solidFill>
              </a:rPr>
              <a:t/>
            </a:r>
            <a:br>
              <a:rPr lang="en-US" b="1" dirty="0" smtClean="0">
                <a:solidFill>
                  <a:schemeClr val="tx1"/>
                </a:solidFill>
              </a:rPr>
            </a:br>
            <a:r>
              <a:rPr lang="en-US" b="1" dirty="0">
                <a:solidFill>
                  <a:schemeClr val="tx1"/>
                </a:solidFill>
              </a:rPr>
              <a:t/>
            </a:r>
            <a:br>
              <a:rPr lang="en-US" b="1" dirty="0">
                <a:solidFill>
                  <a:schemeClr val="tx1"/>
                </a:solidFill>
              </a:rPr>
            </a:br>
            <a:endParaRPr lang="en-US" b="1" dirty="0">
              <a:solidFill>
                <a:schemeClr val="tx1"/>
              </a:solidFill>
            </a:endParaRPr>
          </a:p>
        </p:txBody>
      </p:sp>
    </p:spTree>
    <p:extLst>
      <p:ext uri="{BB962C8B-B14F-4D97-AF65-F5344CB8AC3E}">
        <p14:creationId xmlns:p14="http://schemas.microsoft.com/office/powerpoint/2010/main" xmlns="" val="285315669"/>
      </p:ext>
    </p:extLst>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7772400" cy="701675"/>
          </a:xfrm>
        </p:spPr>
        <p:txBody>
          <a:bodyPr/>
          <a:lstStyle/>
          <a:p>
            <a:r>
              <a:rPr lang="en-US" b="1" dirty="0" smtClean="0">
                <a:solidFill>
                  <a:schemeClr val="tx1"/>
                </a:solidFill>
              </a:rPr>
              <a:t>NAEP 2014-Social Studies</a:t>
            </a:r>
            <a:endParaRPr lang="en-US" dirty="0">
              <a:solidFill>
                <a:schemeClr val="tx1"/>
              </a:solidFill>
            </a:endParaRPr>
          </a:p>
        </p:txBody>
      </p:sp>
      <p:sp>
        <p:nvSpPr>
          <p:cNvPr id="3" name="Content Placeholder 2"/>
          <p:cNvSpPr>
            <a:spLocks noGrp="1"/>
          </p:cNvSpPr>
          <p:nvPr>
            <p:ph idx="1"/>
          </p:nvPr>
        </p:nvSpPr>
        <p:spPr>
          <a:xfrm>
            <a:off x="457200" y="2209800"/>
            <a:ext cx="8229600" cy="4525963"/>
          </a:xfrm>
        </p:spPr>
        <p:txBody>
          <a:bodyPr/>
          <a:lstStyle/>
          <a:p>
            <a:pPr>
              <a:buClr>
                <a:schemeClr val="tx1"/>
              </a:buClr>
              <a:buSzPct val="75000"/>
              <a:buFont typeface="Wingdings" pitchFamily="2" charset="2"/>
              <a:buChar char="§"/>
            </a:pPr>
            <a:r>
              <a:rPr lang="en-US" sz="2800" dirty="0"/>
              <a:t>Nationally, approximately 26,000 students in eighth grade will be </a:t>
            </a:r>
            <a:r>
              <a:rPr lang="en-US" sz="2800" dirty="0" smtClean="0"/>
              <a:t>assessed in U.S History, Geography and Civics.</a:t>
            </a:r>
            <a:endParaRPr lang="en-US" sz="2800" dirty="0"/>
          </a:p>
          <a:p>
            <a:pPr>
              <a:buClr>
                <a:schemeClr val="tx1"/>
              </a:buClr>
              <a:buSzPct val="75000"/>
              <a:buFont typeface="Wingdings" pitchFamily="2" charset="2"/>
              <a:buChar char="§"/>
            </a:pPr>
            <a:r>
              <a:rPr lang="en-US" sz="2800" dirty="0" smtClean="0"/>
              <a:t>Students </a:t>
            </a:r>
            <a:r>
              <a:rPr lang="en-US" sz="2800" dirty="0"/>
              <a:t>will spend about 90 minutes completing the </a:t>
            </a:r>
            <a:r>
              <a:rPr lang="en-US" sz="2800" dirty="0" smtClean="0"/>
              <a:t>assessment, including </a:t>
            </a:r>
            <a:r>
              <a:rPr lang="en-US" sz="2800" dirty="0"/>
              <a:t>transition time and directions. They will be asked to complete a </a:t>
            </a:r>
            <a:r>
              <a:rPr lang="en-US" sz="2800" dirty="0" smtClean="0"/>
              <a:t>questionnaire that </a:t>
            </a:r>
            <a:r>
              <a:rPr lang="en-US" sz="2800" dirty="0"/>
              <a:t>aims to get a better understanding of their educational experiences, such as </a:t>
            </a:r>
            <a:r>
              <a:rPr lang="en-US" sz="2800" dirty="0" smtClean="0"/>
              <a:t>the amount </a:t>
            </a:r>
            <a:r>
              <a:rPr lang="en-US" sz="2800" dirty="0"/>
              <a:t>of reading they do and the types of classes they take.</a:t>
            </a:r>
            <a:endParaRPr lang="en-US" sz="2800" dirty="0">
              <a:solidFill>
                <a:srgbClr val="0206A2"/>
              </a:solidFill>
            </a:endParaRPr>
          </a:p>
          <a:p>
            <a:endParaRPr lang="en-US" dirty="0"/>
          </a:p>
        </p:txBody>
      </p:sp>
    </p:spTree>
    <p:extLst>
      <p:ext uri="{BB962C8B-B14F-4D97-AF65-F5344CB8AC3E}">
        <p14:creationId xmlns:p14="http://schemas.microsoft.com/office/powerpoint/2010/main" xmlns="" val="743837078"/>
      </p:ext>
    </p:extLst>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0" y="1066800"/>
            <a:ext cx="7772400" cy="701675"/>
          </a:xfrm>
        </p:spPr>
        <p:txBody>
          <a:bodyPr/>
          <a:lstStyle/>
          <a:p>
            <a:r>
              <a:rPr lang="en-US" sz="3200" b="1" dirty="0" smtClean="0">
                <a:solidFill>
                  <a:schemeClr val="tx1"/>
                </a:solidFill>
              </a:rPr>
              <a:t>NAEP 2014-Technology and Engineering Literacy</a:t>
            </a:r>
            <a:endParaRPr lang="en-US" sz="3200" b="1" dirty="0">
              <a:solidFill>
                <a:schemeClr val="tx1"/>
              </a:solidFill>
            </a:endParaRPr>
          </a:p>
        </p:txBody>
      </p:sp>
      <p:sp>
        <p:nvSpPr>
          <p:cNvPr id="5" name="Content Placeholder 4"/>
          <p:cNvSpPr>
            <a:spLocks noGrp="1"/>
          </p:cNvSpPr>
          <p:nvPr>
            <p:ph idx="1"/>
          </p:nvPr>
        </p:nvSpPr>
        <p:spPr>
          <a:xfrm>
            <a:off x="228600" y="2057400"/>
            <a:ext cx="8686800" cy="4525963"/>
          </a:xfrm>
        </p:spPr>
        <p:txBody>
          <a:bodyPr/>
          <a:lstStyle/>
          <a:p>
            <a:pPr>
              <a:buClr>
                <a:schemeClr val="tx1"/>
              </a:buClr>
              <a:buSzPct val="75000"/>
              <a:buFont typeface="Wingdings" pitchFamily="2" charset="2"/>
              <a:buChar char="§"/>
            </a:pPr>
            <a:r>
              <a:rPr lang="en-US" sz="2800" dirty="0"/>
              <a:t>Nationally, approximately 20,000 eighth-grade students will participate in the TEL assessment. </a:t>
            </a:r>
            <a:endParaRPr lang="en-US" sz="2800" dirty="0" smtClean="0"/>
          </a:p>
          <a:p>
            <a:pPr>
              <a:buClr>
                <a:schemeClr val="tx1"/>
              </a:buClr>
              <a:buSzPct val="75000"/>
              <a:buFont typeface="Wingdings" pitchFamily="2" charset="2"/>
              <a:buChar char="§"/>
            </a:pPr>
            <a:r>
              <a:rPr lang="en-US" sz="2800" dirty="0" smtClean="0"/>
              <a:t>Thirty </a:t>
            </a:r>
            <a:r>
              <a:rPr lang="en-US" sz="2800" dirty="0"/>
              <a:t>students in each selected school will be assessed. The assessment will be administered in two sequential sessions of approximately 15 students each</a:t>
            </a:r>
            <a:r>
              <a:rPr lang="en-US" sz="2800" dirty="0" smtClean="0"/>
              <a:t>.</a:t>
            </a:r>
          </a:p>
          <a:p>
            <a:pPr>
              <a:buClr>
                <a:schemeClr val="tx1"/>
              </a:buClr>
              <a:buSzPct val="75000"/>
              <a:buFont typeface="Wingdings" pitchFamily="2" charset="2"/>
              <a:buChar char="§"/>
            </a:pPr>
            <a:r>
              <a:rPr lang="en-US" sz="2800" dirty="0" smtClean="0"/>
              <a:t>Students will </a:t>
            </a:r>
            <a:r>
              <a:rPr lang="en-US" sz="2800" dirty="0"/>
              <a:t>spend about 120 minutes completing the assessment, including transition time </a:t>
            </a:r>
            <a:r>
              <a:rPr lang="en-US" sz="2800" dirty="0" smtClean="0"/>
              <a:t>and directions</a:t>
            </a:r>
            <a:r>
              <a:rPr lang="en-US" sz="2800" dirty="0"/>
              <a:t>. This assessment contains problem-solving tasks based on </a:t>
            </a:r>
            <a:r>
              <a:rPr lang="en-US" sz="2800" dirty="0" smtClean="0"/>
              <a:t>interactive scenarios </a:t>
            </a:r>
            <a:r>
              <a:rPr lang="en-US" sz="2800" dirty="0"/>
              <a:t>reflecting realistic situations, and multiple-choice and </a:t>
            </a:r>
            <a:r>
              <a:rPr lang="en-US" sz="2800" dirty="0" smtClean="0"/>
              <a:t>short-answer questions.</a:t>
            </a:r>
          </a:p>
          <a:p>
            <a:pPr marL="0" indent="0">
              <a:buClr>
                <a:srgbClr val="FF0000"/>
              </a:buClr>
              <a:buSzPct val="150000"/>
              <a:buNone/>
            </a:pPr>
            <a:endParaRPr lang="en-US" sz="2400" dirty="0" smtClean="0"/>
          </a:p>
          <a:p>
            <a:endParaRPr lang="en-US" dirty="0"/>
          </a:p>
        </p:txBody>
      </p:sp>
    </p:spTree>
    <p:extLst>
      <p:ext uri="{BB962C8B-B14F-4D97-AF65-F5344CB8AC3E}">
        <p14:creationId xmlns:p14="http://schemas.microsoft.com/office/powerpoint/2010/main" xmlns="" val="213965405"/>
      </p:ext>
    </p:extLst>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066800"/>
            <a:ext cx="7772400" cy="701675"/>
          </a:xfrm>
        </p:spPr>
        <p:txBody>
          <a:bodyPr/>
          <a:lstStyle/>
          <a:p>
            <a:r>
              <a:rPr lang="en-US" b="1" dirty="0">
                <a:solidFill>
                  <a:schemeClr val="tx1"/>
                </a:solidFill>
              </a:rPr>
              <a:t>NAEP </a:t>
            </a:r>
            <a:r>
              <a:rPr lang="en-US" b="1" dirty="0" smtClean="0">
                <a:solidFill>
                  <a:schemeClr val="tx1"/>
                </a:solidFill>
              </a:rPr>
              <a:t>2014-Science Pilot</a:t>
            </a:r>
            <a:endParaRPr lang="en-US" dirty="0">
              <a:solidFill>
                <a:schemeClr val="tx1"/>
              </a:solidFill>
            </a:endParaRPr>
          </a:p>
        </p:txBody>
      </p:sp>
      <p:sp>
        <p:nvSpPr>
          <p:cNvPr id="3" name="Content Placeholder 2"/>
          <p:cNvSpPr>
            <a:spLocks noGrp="1"/>
          </p:cNvSpPr>
          <p:nvPr>
            <p:ph idx="1"/>
          </p:nvPr>
        </p:nvSpPr>
        <p:spPr>
          <a:xfrm>
            <a:off x="533400" y="2057400"/>
            <a:ext cx="8229600" cy="4525963"/>
          </a:xfrm>
        </p:spPr>
        <p:txBody>
          <a:bodyPr/>
          <a:lstStyle/>
          <a:p>
            <a:pPr>
              <a:buClr>
                <a:schemeClr val="tx1"/>
              </a:buClr>
              <a:buSzPct val="75000"/>
              <a:buFont typeface="Wingdings" pitchFamily="2" charset="2"/>
              <a:buChar char="§"/>
            </a:pPr>
            <a:r>
              <a:rPr lang="en-US" sz="2800" dirty="0"/>
              <a:t>Nationally, approximately 4,000 students in grades 4, 8, and 12 will be </a:t>
            </a:r>
            <a:r>
              <a:rPr lang="en-US" sz="2800" dirty="0" smtClean="0"/>
              <a:t>assessed within the Science Pilot.</a:t>
            </a:r>
          </a:p>
          <a:p>
            <a:pPr>
              <a:buClr>
                <a:schemeClr val="tx1"/>
              </a:buClr>
              <a:buSzPct val="75000"/>
              <a:buFont typeface="Wingdings" pitchFamily="2" charset="2"/>
              <a:buChar char="§"/>
            </a:pPr>
            <a:r>
              <a:rPr lang="en-US" sz="2800" dirty="0"/>
              <a:t>Students will spend between 90 and 120 </a:t>
            </a:r>
            <a:r>
              <a:rPr lang="en-US" sz="2800" dirty="0" smtClean="0"/>
              <a:t>minutes completing </a:t>
            </a:r>
            <a:r>
              <a:rPr lang="en-US" sz="2800" dirty="0"/>
              <a:t>the items, including transition time and directions</a:t>
            </a:r>
            <a:r>
              <a:rPr lang="en-US" sz="2800" dirty="0" smtClean="0"/>
              <a:t>.</a:t>
            </a:r>
          </a:p>
          <a:p>
            <a:pPr>
              <a:buClr>
                <a:schemeClr val="tx1"/>
              </a:buClr>
              <a:buSzPct val="75000"/>
              <a:buFont typeface="Wingdings" pitchFamily="2" charset="2"/>
              <a:buChar char="§"/>
            </a:pPr>
            <a:r>
              <a:rPr lang="en-US" sz="2800" dirty="0" smtClean="0"/>
              <a:t>The Science Pilot will consist only the paper and pencil version only.  The Hands On Task (HOT) and Science Interactive Computer Tasks (ICT) components of the pilot have been postponed.</a:t>
            </a:r>
            <a:endParaRPr lang="en-US" sz="2800" dirty="0"/>
          </a:p>
        </p:txBody>
      </p:sp>
    </p:spTree>
    <p:extLst>
      <p:ext uri="{BB962C8B-B14F-4D97-AF65-F5344CB8AC3E}">
        <p14:creationId xmlns:p14="http://schemas.microsoft.com/office/powerpoint/2010/main" xmlns="" val="18488958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Important Dates</a:t>
            </a:r>
            <a:endParaRPr lang="en-US" dirty="0">
              <a:solidFill>
                <a:schemeClr val="tx1"/>
              </a:solidFill>
            </a:endParaRPr>
          </a:p>
        </p:txBody>
      </p:sp>
      <p:sp>
        <p:nvSpPr>
          <p:cNvPr id="3" name="Content Placeholder 2"/>
          <p:cNvSpPr>
            <a:spLocks noGrp="1"/>
          </p:cNvSpPr>
          <p:nvPr>
            <p:ph idx="1"/>
          </p:nvPr>
        </p:nvSpPr>
        <p:spPr/>
        <p:txBody>
          <a:bodyPr/>
          <a:lstStyle/>
          <a:p>
            <a:r>
              <a:rPr lang="en-US" sz="2800" dirty="0" smtClean="0"/>
              <a:t>ACCESS for ELLs, January 27 - March 7, grades K-12.</a:t>
            </a:r>
          </a:p>
          <a:p>
            <a:r>
              <a:rPr lang="en-US" sz="2800" dirty="0" smtClean="0"/>
              <a:t>NAEP, January 27-March 7, grades 4, 8, &amp; 12.</a:t>
            </a:r>
          </a:p>
          <a:p>
            <a:r>
              <a:rPr lang="en-US" sz="2800" dirty="0" smtClean="0"/>
              <a:t>PASA Reading/Math, February 17 – March 28, grades 3-8 &amp; 11.</a:t>
            </a:r>
          </a:p>
          <a:p>
            <a:r>
              <a:rPr lang="en-US" sz="2800" dirty="0" smtClean="0"/>
              <a:t>PASA Science, February 17 – May 19, grades 4 &amp; 8.</a:t>
            </a:r>
          </a:p>
          <a:p>
            <a:pPr marL="0" indent="0">
              <a:buNone/>
            </a:pPr>
            <a:endParaRPr lang="en-US" sz="2800" dirty="0"/>
          </a:p>
        </p:txBody>
      </p:sp>
    </p:spTree>
    <p:extLst>
      <p:ext uri="{BB962C8B-B14F-4D97-AF65-F5344CB8AC3E}">
        <p14:creationId xmlns:p14="http://schemas.microsoft.com/office/powerpoint/2010/main" xmlns="" val="3300416469"/>
      </p:ext>
    </p:extLst>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685800" y="2209800"/>
            <a:ext cx="7772400" cy="1143000"/>
          </a:xfrm>
        </p:spPr>
        <p:txBody>
          <a:bodyPr/>
          <a:lstStyle/>
          <a:p>
            <a:pPr eaLnBrk="1" hangingPunct="1"/>
            <a:r>
              <a:rPr lang="en-US" sz="4800" b="1" dirty="0" smtClean="0">
                <a:solidFill>
                  <a:schemeClr val="tx1"/>
                </a:solidFill>
              </a:rPr>
              <a:t>Monitoring</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solidFill>
                <a:srgbClr val="000000"/>
              </a:solidFill>
              <a:effectLst>
                <a:outerShdw blurRad="38100" dist="38100" dir="2700000" algn="tl">
                  <a:srgbClr val="C0C0C0"/>
                </a:outerShdw>
              </a:effectLst>
              <a:latin typeface="Times New Roman"/>
            </a:endParaRPr>
          </a:p>
        </p:txBody>
      </p:sp>
    </p:spTree>
    <p:extLst>
      <p:ext uri="{BB962C8B-B14F-4D97-AF65-F5344CB8AC3E}">
        <p14:creationId xmlns:p14="http://schemas.microsoft.com/office/powerpoint/2010/main" xmlns="" val="1859487443"/>
      </p:ext>
    </p:extLst>
  </p:cSld>
  <p:clrMapOvr>
    <a:masterClrMapping/>
  </p:clrMapOvr>
  <p:transition/>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Monitoring</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Font typeface="Wingdings" pitchFamily="2" charset="2"/>
              <a:buChar char="§"/>
            </a:pPr>
            <a:endParaRPr lang="en-US" sz="2400" dirty="0" smtClean="0">
              <a:solidFill>
                <a:srgbClr val="000099"/>
              </a:solidFill>
            </a:endParaRPr>
          </a:p>
          <a:p>
            <a:pPr lvl="0">
              <a:buClr>
                <a:schemeClr val="tx1"/>
              </a:buClr>
              <a:buSzPct val="75000"/>
              <a:buFont typeface="Wingdings" pitchFamily="2" charset="2"/>
              <a:buChar char="§"/>
            </a:pPr>
            <a:r>
              <a:rPr lang="en-US" sz="2400" dirty="0" smtClean="0"/>
              <a:t>In 2007 </a:t>
            </a:r>
            <a:r>
              <a:rPr lang="en-US" sz="2400" dirty="0"/>
              <a:t>PDE began monitoring schools and districts regarding </a:t>
            </a:r>
            <a:r>
              <a:rPr lang="en-US" sz="2400" dirty="0" smtClean="0"/>
              <a:t>PSSA test </a:t>
            </a:r>
            <a:r>
              <a:rPr lang="en-US" sz="2400" dirty="0"/>
              <a:t>security, administration, etc. This process will continue in </a:t>
            </a:r>
            <a:r>
              <a:rPr lang="en-US" sz="2400" dirty="0" smtClean="0"/>
              <a:t>2013-14. </a:t>
            </a:r>
          </a:p>
          <a:p>
            <a:pPr lvl="0">
              <a:buClr>
                <a:schemeClr val="tx1"/>
              </a:buClr>
              <a:buSzPct val="75000"/>
              <a:buFont typeface="Wingdings" pitchFamily="2" charset="2"/>
              <a:buChar char="§"/>
            </a:pPr>
            <a:endParaRPr lang="en-US" sz="2400" dirty="0"/>
          </a:p>
          <a:p>
            <a:pPr lvl="0">
              <a:buClr>
                <a:schemeClr val="tx1"/>
              </a:buClr>
              <a:buSzPct val="75000"/>
              <a:buFont typeface="Wingdings" pitchFamily="2" charset="2"/>
              <a:buChar char="§"/>
            </a:pPr>
            <a:r>
              <a:rPr lang="en-US" sz="2400" dirty="0" smtClean="0"/>
              <a:t>All </a:t>
            </a:r>
            <a:r>
              <a:rPr lang="en-US" sz="2400" dirty="0"/>
              <a:t>visits will be unannounced. </a:t>
            </a:r>
          </a:p>
          <a:p>
            <a:pPr lvl="0">
              <a:buClr>
                <a:schemeClr val="tx1"/>
              </a:buClr>
              <a:buSzPct val="75000"/>
              <a:buFont typeface="Wingdings" pitchFamily="2" charset="2"/>
              <a:buChar char="§"/>
            </a:pPr>
            <a:endParaRPr lang="en-US" sz="2400" dirty="0" smtClean="0"/>
          </a:p>
          <a:p>
            <a:pPr lvl="0">
              <a:buClr>
                <a:schemeClr val="tx1"/>
              </a:buClr>
              <a:buSzPct val="75000"/>
              <a:buFont typeface="Wingdings" pitchFamily="2" charset="2"/>
              <a:buChar char="§"/>
            </a:pPr>
            <a:r>
              <a:rPr lang="en-US" sz="2400" dirty="0" smtClean="0"/>
              <a:t>Letters detailing monitoring visit results will be mailed to district/school administration as soon as possible following each visit. </a:t>
            </a:r>
            <a:endParaRPr lang="en-US" sz="2400" dirty="0"/>
          </a:p>
          <a:p>
            <a:endParaRPr lang="en-US" dirty="0"/>
          </a:p>
        </p:txBody>
      </p:sp>
    </p:spTree>
    <p:extLst>
      <p:ext uri="{BB962C8B-B14F-4D97-AF65-F5344CB8AC3E}">
        <p14:creationId xmlns:p14="http://schemas.microsoft.com/office/powerpoint/2010/main" xmlns="" val="3659376750"/>
      </p:ext>
    </p:extLst>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smtClean="0">
                <a:solidFill>
                  <a:schemeClr val="tx1"/>
                </a:solidFill>
              </a:rPr>
              <a:t>Coming in 2015</a:t>
            </a:r>
            <a:endParaRPr lang="en-US" b="1" dirty="0">
              <a:solidFill>
                <a:schemeClr val="tx1"/>
              </a:solidFill>
            </a:endParaRPr>
          </a:p>
        </p:txBody>
      </p:sp>
      <p:sp>
        <p:nvSpPr>
          <p:cNvPr id="3" name="Content Placeholder 2"/>
          <p:cNvSpPr>
            <a:spLocks noGrp="1"/>
          </p:cNvSpPr>
          <p:nvPr>
            <p:ph idx="1"/>
          </p:nvPr>
        </p:nvSpPr>
        <p:spPr>
          <a:xfrm>
            <a:off x="381000" y="2484436"/>
            <a:ext cx="8229600" cy="4373564"/>
          </a:xfrm>
        </p:spPr>
        <p:txBody>
          <a:bodyPr/>
          <a:lstStyle/>
          <a:p>
            <a:pPr marL="514350" indent="-457200">
              <a:buClr>
                <a:schemeClr val="tx1"/>
              </a:buClr>
              <a:buSzPct val="75000"/>
              <a:buFont typeface="Wingdings" pitchFamily="2" charset="2"/>
              <a:buChar char="§"/>
            </a:pPr>
            <a:r>
              <a:rPr lang="en-US" dirty="0" smtClean="0"/>
              <a:t>Grades 3 – 8 Reading and Writing transitioning to ELA</a:t>
            </a:r>
          </a:p>
          <a:p>
            <a:pPr marL="514350" indent="-457200">
              <a:buClr>
                <a:schemeClr val="tx1"/>
              </a:buClr>
              <a:buSzPct val="75000"/>
              <a:buFont typeface="Wingdings" pitchFamily="2" charset="2"/>
              <a:buChar char="§"/>
            </a:pPr>
            <a:r>
              <a:rPr lang="en-US" dirty="0" smtClean="0"/>
              <a:t>Grades 3 – 8 Math and ELA based on PCS</a:t>
            </a:r>
          </a:p>
          <a:p>
            <a:pPr marL="514350" indent="-457200">
              <a:buClr>
                <a:schemeClr val="tx1"/>
              </a:buClr>
              <a:buSzPct val="75000"/>
              <a:buFont typeface="Wingdings" pitchFamily="2" charset="2"/>
              <a:buChar char="§"/>
            </a:pPr>
            <a:r>
              <a:rPr lang="en-US" dirty="0" smtClean="0"/>
              <a:t>Separate booklets for Math and ELA</a:t>
            </a:r>
          </a:p>
        </p:txBody>
      </p:sp>
    </p:spTree>
    <p:extLst>
      <p:ext uri="{BB962C8B-B14F-4D97-AF65-F5344CB8AC3E}">
        <p14:creationId xmlns:p14="http://schemas.microsoft.com/office/powerpoint/2010/main" xmlns="" val="3103471056"/>
      </p:ext>
    </p:extLst>
  </p:cSld>
  <p:clrMapOvr>
    <a:masterClrMapping/>
  </p:clrMapOvr>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b="1" dirty="0" smtClean="0"/>
              <a:t>Contact Information</a:t>
            </a:r>
          </a:p>
          <a:p>
            <a:r>
              <a:rPr lang="en-US" sz="2400" dirty="0" smtClean="0"/>
              <a:t>Assessment Division Chief, Ray Young. 717-783-6633; rayyoung@pa.gov</a:t>
            </a:r>
          </a:p>
          <a:p>
            <a:r>
              <a:rPr lang="en-US" sz="2400" dirty="0" smtClean="0"/>
              <a:t>Kerry Helm, PSSA Reading, ELLs, Keystone Lit., PSTAT Training, Test Security. 717-783-6538; khelm@pa.gov</a:t>
            </a:r>
          </a:p>
          <a:p>
            <a:r>
              <a:rPr lang="en-US" sz="2400" dirty="0" smtClean="0"/>
              <a:t>Drew </a:t>
            </a:r>
            <a:r>
              <a:rPr lang="en-US" sz="2400" dirty="0" err="1" smtClean="0"/>
              <a:t>Schuckman</a:t>
            </a:r>
            <a:r>
              <a:rPr lang="en-US" sz="2400" dirty="0" smtClean="0"/>
              <a:t>, NAEP Coordinator. 717-787-4865; dschuckman@pa.gov</a:t>
            </a:r>
          </a:p>
          <a:p>
            <a:r>
              <a:rPr lang="en-US" sz="2400" dirty="0" smtClean="0"/>
              <a:t>Diane Simaska, PSSA Writing, Accommodations, Keystone Lit.717-346-8064; dsimaska@pa.gov</a:t>
            </a:r>
          </a:p>
          <a:p>
            <a:r>
              <a:rPr lang="en-US" sz="2400" dirty="0" smtClean="0"/>
              <a:t>Charlie Wayne, PSSA Math, Keystone Algebra I, Test Security. 717-783-0358; cwayne@pa.gov</a:t>
            </a:r>
          </a:p>
          <a:p>
            <a:r>
              <a:rPr lang="en-US" sz="2400" dirty="0" smtClean="0"/>
              <a:t>Craig Weller, PSSA Science, Keystone Biology, Keystone &amp; PSSA Monitoring. 717-525-5825; crweller@pa.gov</a:t>
            </a:r>
            <a:endParaRPr lang="en-US" sz="2400" dirty="0"/>
          </a:p>
          <a:p>
            <a:pPr marL="0" indent="0">
              <a:buNone/>
            </a:pPr>
            <a:endParaRPr lang="en-US" dirty="0"/>
          </a:p>
        </p:txBody>
      </p:sp>
    </p:spTree>
    <p:extLst>
      <p:ext uri="{BB962C8B-B14F-4D97-AF65-F5344CB8AC3E}">
        <p14:creationId xmlns:p14="http://schemas.microsoft.com/office/powerpoint/2010/main" xmlns="" val="327201606"/>
      </p:ext>
    </p:extLst>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algn="ctr"/>
            <a:endParaRPr lang="en-US" dirty="0" smtClean="0"/>
          </a:p>
          <a:p>
            <a:pPr algn="ctr"/>
            <a:endParaRPr lang="en-US" dirty="0"/>
          </a:p>
          <a:p>
            <a:pPr marL="0" indent="0" algn="ctr">
              <a:buNone/>
            </a:pPr>
            <a:r>
              <a:rPr lang="en-US" sz="11500" dirty="0" smtClean="0"/>
              <a:t>Questions</a:t>
            </a:r>
          </a:p>
          <a:p>
            <a:endParaRPr lang="en-US" dirty="0"/>
          </a:p>
        </p:txBody>
      </p:sp>
    </p:spTree>
    <p:extLst>
      <p:ext uri="{BB962C8B-B14F-4D97-AF65-F5344CB8AC3E}">
        <p14:creationId xmlns:p14="http://schemas.microsoft.com/office/powerpoint/2010/main" xmlns="" val="24595362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rPr>
              <a:t>PA Standards</a:t>
            </a:r>
            <a:endParaRPr lang="en-US" dirty="0">
              <a:solidFill>
                <a:schemeClr val="tx1"/>
              </a:solidFill>
            </a:endParaRPr>
          </a:p>
        </p:txBody>
      </p:sp>
      <p:sp>
        <p:nvSpPr>
          <p:cNvPr id="3" name="Content Placeholder 2"/>
          <p:cNvSpPr>
            <a:spLocks noGrp="1"/>
          </p:cNvSpPr>
          <p:nvPr>
            <p:ph idx="1"/>
          </p:nvPr>
        </p:nvSpPr>
        <p:spPr/>
        <p:txBody>
          <a:bodyPr/>
          <a:lstStyle/>
          <a:p>
            <a:r>
              <a:rPr lang="en-US" dirty="0"/>
              <a:t>PA Academic Content Standards and Assessment Anchors are available on the PDE website.</a:t>
            </a:r>
          </a:p>
          <a:p>
            <a:r>
              <a:rPr lang="en-US" dirty="0"/>
              <a:t>PA Core Standards (draft) and Assessment Anchors are available on the </a:t>
            </a:r>
            <a:r>
              <a:rPr lang="en-US" dirty="0" smtClean="0"/>
              <a:t>PDE and SAS websites.</a:t>
            </a:r>
            <a:endParaRPr lang="en-US" dirty="0"/>
          </a:p>
          <a:p>
            <a:pPr marL="0" indent="0">
              <a:buNone/>
            </a:pPr>
            <a:endParaRPr lang="en-US" dirty="0" smtClean="0">
              <a:solidFill>
                <a:srgbClr val="000080"/>
              </a:solidFill>
            </a:endParaRPr>
          </a:p>
          <a:p>
            <a:pPr marL="0" indent="0">
              <a:buNone/>
            </a:pPr>
            <a:r>
              <a:rPr lang="en-US" dirty="0"/>
              <a:t>	</a:t>
            </a:r>
            <a:endParaRPr lang="en-US" dirty="0" smtClean="0"/>
          </a:p>
          <a:p>
            <a:pPr marL="0" indent="0">
              <a:buNone/>
            </a:pPr>
            <a:endParaRPr lang="en-US" dirty="0"/>
          </a:p>
        </p:txBody>
      </p:sp>
    </p:spTree>
    <p:extLst>
      <p:ext uri="{BB962C8B-B14F-4D97-AF65-F5344CB8AC3E}">
        <p14:creationId xmlns:p14="http://schemas.microsoft.com/office/powerpoint/2010/main" xmlns="" val="7716063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0"/>
            <a:ext cx="7772400" cy="701675"/>
          </a:xfrm>
        </p:spPr>
        <p:txBody>
          <a:bodyPr/>
          <a:lstStyle/>
          <a:p>
            <a:r>
              <a:rPr lang="en-US" b="1" dirty="0">
                <a:solidFill>
                  <a:schemeClr val="tx1"/>
                </a:solidFill>
              </a:rPr>
              <a:t>The Taxonomy of  Assessment Anchor Content Standards</a:t>
            </a:r>
            <a:endParaRPr lang="en-US" dirty="0">
              <a:solidFill>
                <a:schemeClr val="tx1"/>
              </a:solidFill>
            </a:endParaRPr>
          </a:p>
        </p:txBody>
      </p:sp>
      <p:sp>
        <p:nvSpPr>
          <p:cNvPr id="3" name="Content Placeholder 2"/>
          <p:cNvSpPr>
            <a:spLocks noGrp="1"/>
          </p:cNvSpPr>
          <p:nvPr>
            <p:ph idx="1"/>
          </p:nvPr>
        </p:nvSpPr>
        <p:spPr>
          <a:xfrm>
            <a:off x="457200" y="2743200"/>
            <a:ext cx="8229600" cy="3382964"/>
          </a:xfrm>
        </p:spPr>
        <p:txBody>
          <a:bodyPr/>
          <a:lstStyle/>
          <a:p>
            <a:pPr marL="533400" lvl="0" indent="-533400">
              <a:buFont typeface="Wingdings" pitchFamily="2" charset="2"/>
              <a:buAutoNum type="arabicPeriod"/>
            </a:pPr>
            <a:r>
              <a:rPr lang="en-US" sz="2400" dirty="0"/>
              <a:t>Content Area</a:t>
            </a:r>
          </a:p>
          <a:p>
            <a:pPr marL="533400" lvl="0" indent="-533400">
              <a:buFont typeface="Wingdings" pitchFamily="2" charset="2"/>
              <a:buAutoNum type="arabicPeriod"/>
            </a:pPr>
            <a:r>
              <a:rPr lang="en-US" sz="2400" dirty="0"/>
              <a:t>Grade </a:t>
            </a:r>
            <a:r>
              <a:rPr lang="en-US" sz="2400" dirty="0" smtClean="0"/>
              <a:t>Level</a:t>
            </a:r>
          </a:p>
          <a:p>
            <a:pPr marL="533400" lvl="0" indent="-533400">
              <a:buFont typeface="Wingdings" pitchFamily="2" charset="2"/>
              <a:buAutoNum type="arabicPeriod"/>
            </a:pPr>
            <a:r>
              <a:rPr lang="en-US" sz="2400" dirty="0" smtClean="0"/>
              <a:t>Reporting </a:t>
            </a:r>
            <a:r>
              <a:rPr lang="en-US" sz="2400" dirty="0"/>
              <a:t>Category </a:t>
            </a:r>
            <a:endParaRPr lang="en-US" sz="2400" dirty="0" smtClean="0"/>
          </a:p>
          <a:p>
            <a:pPr marL="533400" lvl="0" indent="-533400">
              <a:buFont typeface="Wingdings" pitchFamily="2" charset="2"/>
              <a:buAutoNum type="arabicPeriod"/>
            </a:pPr>
            <a:r>
              <a:rPr lang="en-US" sz="2400" dirty="0" smtClean="0"/>
              <a:t>Assessment </a:t>
            </a:r>
            <a:r>
              <a:rPr lang="en-US" sz="2400" dirty="0"/>
              <a:t>Anchor Content </a:t>
            </a:r>
            <a:r>
              <a:rPr lang="en-US" sz="2400" dirty="0" smtClean="0"/>
              <a:t>Standards</a:t>
            </a:r>
          </a:p>
          <a:p>
            <a:pPr marL="800100" lvl="2" indent="0">
              <a:buNone/>
            </a:pPr>
            <a:r>
              <a:rPr lang="en-US" sz="1600" dirty="0" smtClean="0"/>
              <a:t>(Assessment Anchors)</a:t>
            </a:r>
          </a:p>
          <a:p>
            <a:pPr marL="533400" indent="-533400">
              <a:buFont typeface="Wingdings" pitchFamily="2" charset="2"/>
              <a:buAutoNum type="arabicPeriod"/>
            </a:pPr>
            <a:r>
              <a:rPr lang="en-US" sz="2400" dirty="0" smtClean="0"/>
              <a:t>Assessment </a:t>
            </a:r>
            <a:r>
              <a:rPr lang="en-US" sz="2400" dirty="0"/>
              <a:t>Anchor </a:t>
            </a:r>
            <a:r>
              <a:rPr lang="en-US" sz="2400" dirty="0" smtClean="0"/>
              <a:t>Descriptor</a:t>
            </a:r>
          </a:p>
          <a:p>
            <a:pPr marL="533400" indent="-533400">
              <a:buFont typeface="Wingdings" pitchFamily="2" charset="2"/>
              <a:buAutoNum type="arabicPeriod"/>
            </a:pPr>
            <a:r>
              <a:rPr lang="en-US" sz="2400" dirty="0" smtClean="0"/>
              <a:t>Eligible </a:t>
            </a:r>
            <a:r>
              <a:rPr lang="en-US" sz="2400" dirty="0"/>
              <a:t>Content</a:t>
            </a:r>
          </a:p>
          <a:p>
            <a:endParaRPr lang="en-US" dirty="0"/>
          </a:p>
        </p:txBody>
      </p:sp>
    </p:spTree>
    <p:extLst>
      <p:ext uri="{BB962C8B-B14F-4D97-AF65-F5344CB8AC3E}">
        <p14:creationId xmlns:p14="http://schemas.microsoft.com/office/powerpoint/2010/main" xmlns="" val="24481349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4015" y="1735493"/>
            <a:ext cx="7955970" cy="42553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b="1" dirty="0">
                <a:solidFill>
                  <a:schemeClr val="tx1"/>
                </a:solidFill>
              </a:rPr>
              <a:t>Assessment Anchor Coding</a:t>
            </a:r>
            <a:endParaRPr lang="en-US" dirty="0">
              <a:solidFill>
                <a:schemeClr val="tx1"/>
              </a:solidFill>
            </a:endParaRPr>
          </a:p>
        </p:txBody>
      </p:sp>
      <p:sp>
        <p:nvSpPr>
          <p:cNvPr id="4" name="Text Box 5"/>
          <p:cNvSpPr txBox="1">
            <a:spLocks noChangeArrowheads="1"/>
          </p:cNvSpPr>
          <p:nvPr/>
        </p:nvSpPr>
        <p:spPr bwMode="auto">
          <a:xfrm>
            <a:off x="3733800" y="1905000"/>
            <a:ext cx="190500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cap="sq">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defRPr/>
            </a:pPr>
            <a:r>
              <a:rPr lang="en-US" sz="2800" b="1" dirty="0">
                <a:solidFill>
                  <a:srgbClr val="000099"/>
                </a:solidFill>
                <a:effectLst>
                  <a:outerShdw blurRad="38100" dist="38100" dir="2700000" algn="tl">
                    <a:srgbClr val="C0C0C0"/>
                  </a:outerShdw>
                </a:effectLst>
                <a:latin typeface="Times New Roman" pitchFamily="18" charset="0"/>
              </a:rPr>
              <a:t>S4.A.1.1.1</a:t>
            </a:r>
          </a:p>
        </p:txBody>
      </p:sp>
      <p:sp>
        <p:nvSpPr>
          <p:cNvPr id="5" name="Line 12"/>
          <p:cNvSpPr>
            <a:spLocks noChangeShapeType="1"/>
          </p:cNvSpPr>
          <p:nvPr/>
        </p:nvSpPr>
        <p:spPr bwMode="auto">
          <a:xfrm flipH="1">
            <a:off x="2514600" y="2379291"/>
            <a:ext cx="1295400" cy="609600"/>
          </a:xfrm>
          <a:prstGeom prst="line">
            <a:avLst/>
          </a:prstGeom>
          <a:noFill/>
          <a:ln w="38100" cap="sq">
            <a:solidFill>
              <a:srgbClr val="00008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6" name="Text Box 6"/>
          <p:cNvSpPr txBox="1">
            <a:spLocks noChangeArrowheads="1"/>
          </p:cNvSpPr>
          <p:nvPr/>
        </p:nvSpPr>
        <p:spPr bwMode="auto">
          <a:xfrm>
            <a:off x="1219200" y="2788443"/>
            <a:ext cx="144780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cap="sq">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Science</a:t>
            </a:r>
          </a:p>
        </p:txBody>
      </p:sp>
      <p:sp>
        <p:nvSpPr>
          <p:cNvPr id="7" name="Text Box 7"/>
          <p:cNvSpPr txBox="1">
            <a:spLocks noChangeArrowheads="1"/>
          </p:cNvSpPr>
          <p:nvPr/>
        </p:nvSpPr>
        <p:spPr bwMode="auto">
          <a:xfrm>
            <a:off x="1003567" y="3505200"/>
            <a:ext cx="1349375" cy="1587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cap="sq">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Grade </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Level</a:t>
            </a:r>
          </a:p>
          <a:p>
            <a:pPr eaLnBrk="1" hangingPunct="1">
              <a:spcBef>
                <a:spcPct val="50000"/>
              </a:spcBef>
              <a:defRPr/>
            </a:pPr>
            <a:endParaRPr lang="en-US" sz="2800" b="1" dirty="0">
              <a:solidFill>
                <a:srgbClr val="FF0066"/>
              </a:solidFill>
              <a:effectLst>
                <a:outerShdw blurRad="38100" dist="38100" dir="2700000" algn="tl">
                  <a:srgbClr val="C0C0C0"/>
                </a:outerShdw>
              </a:effectLst>
              <a:latin typeface="Times New Roman" pitchFamily="18" charset="0"/>
            </a:endParaRPr>
          </a:p>
        </p:txBody>
      </p:sp>
      <p:sp>
        <p:nvSpPr>
          <p:cNvPr id="8" name="Line 13"/>
          <p:cNvSpPr>
            <a:spLocks noChangeShapeType="1"/>
          </p:cNvSpPr>
          <p:nvPr/>
        </p:nvSpPr>
        <p:spPr bwMode="auto">
          <a:xfrm flipH="1">
            <a:off x="2209800" y="2362199"/>
            <a:ext cx="1905000" cy="1371600"/>
          </a:xfrm>
          <a:prstGeom prst="line">
            <a:avLst/>
          </a:prstGeom>
          <a:noFill/>
          <a:ln w="38100" cap="sq">
            <a:solidFill>
              <a:srgbClr val="00008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9" name="Line 14"/>
          <p:cNvSpPr>
            <a:spLocks noChangeShapeType="1"/>
          </p:cNvSpPr>
          <p:nvPr/>
        </p:nvSpPr>
        <p:spPr bwMode="auto">
          <a:xfrm flipH="1">
            <a:off x="3581400" y="2362199"/>
            <a:ext cx="838200" cy="2057400"/>
          </a:xfrm>
          <a:prstGeom prst="line">
            <a:avLst/>
          </a:prstGeom>
          <a:noFill/>
          <a:ln w="38100" cap="sq">
            <a:solidFill>
              <a:srgbClr val="333399"/>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10" name="Text Box 8"/>
          <p:cNvSpPr txBox="1">
            <a:spLocks noChangeArrowheads="1"/>
          </p:cNvSpPr>
          <p:nvPr/>
        </p:nvSpPr>
        <p:spPr bwMode="auto">
          <a:xfrm>
            <a:off x="2209800" y="4292541"/>
            <a:ext cx="1725613" cy="1373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cap="sq">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Reporting</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Category</a:t>
            </a:r>
          </a:p>
          <a:p>
            <a:pPr eaLnBrk="1" hangingPunct="1">
              <a:defRPr/>
            </a:pPr>
            <a:endParaRPr lang="en-US" sz="2800" b="1" dirty="0">
              <a:solidFill>
                <a:srgbClr val="FF0066"/>
              </a:solidFill>
              <a:effectLst>
                <a:outerShdw blurRad="38100" dist="38100" dir="2700000" algn="tl">
                  <a:srgbClr val="C0C0C0"/>
                </a:outerShdw>
              </a:effectLst>
              <a:latin typeface="Times New Roman" pitchFamily="18" charset="0"/>
            </a:endParaRPr>
          </a:p>
        </p:txBody>
      </p:sp>
      <p:sp>
        <p:nvSpPr>
          <p:cNvPr id="11" name="Line 15"/>
          <p:cNvSpPr>
            <a:spLocks noChangeShapeType="1"/>
          </p:cNvSpPr>
          <p:nvPr/>
        </p:nvSpPr>
        <p:spPr bwMode="auto">
          <a:xfrm>
            <a:off x="4707664" y="2411338"/>
            <a:ext cx="457200" cy="2057400"/>
          </a:xfrm>
          <a:prstGeom prst="line">
            <a:avLst/>
          </a:prstGeom>
          <a:noFill/>
          <a:ln w="38100" cap="sq">
            <a:solidFill>
              <a:srgbClr val="333399"/>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12" name="Text Box 9"/>
          <p:cNvSpPr txBox="1">
            <a:spLocks noChangeArrowheads="1"/>
          </p:cNvSpPr>
          <p:nvPr/>
        </p:nvSpPr>
        <p:spPr bwMode="auto">
          <a:xfrm>
            <a:off x="4343400" y="4301086"/>
            <a:ext cx="2011363" cy="1373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cap="sq">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Assessment </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Anchor</a:t>
            </a:r>
          </a:p>
          <a:p>
            <a:pPr eaLnBrk="1" hangingPunct="1">
              <a:defRPr/>
            </a:pPr>
            <a:endParaRPr lang="en-US" sz="2800" b="1" dirty="0">
              <a:solidFill>
                <a:srgbClr val="FF0066"/>
              </a:solidFill>
              <a:effectLst>
                <a:outerShdw blurRad="38100" dist="38100" dir="2700000" algn="tl">
                  <a:srgbClr val="C0C0C0"/>
                </a:outerShdw>
              </a:effectLst>
              <a:latin typeface="Times New Roman" pitchFamily="18" charset="0"/>
            </a:endParaRPr>
          </a:p>
        </p:txBody>
      </p:sp>
      <p:sp>
        <p:nvSpPr>
          <p:cNvPr id="13" name="Line 16"/>
          <p:cNvSpPr>
            <a:spLocks noChangeShapeType="1"/>
          </p:cNvSpPr>
          <p:nvPr/>
        </p:nvSpPr>
        <p:spPr bwMode="auto">
          <a:xfrm>
            <a:off x="5067300" y="2379291"/>
            <a:ext cx="1143000" cy="1295400"/>
          </a:xfrm>
          <a:prstGeom prst="line">
            <a:avLst/>
          </a:prstGeom>
          <a:noFill/>
          <a:ln w="38100" cap="sq">
            <a:solidFill>
              <a:srgbClr val="00008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14" name="Text Box 10"/>
          <p:cNvSpPr txBox="1">
            <a:spLocks noChangeArrowheads="1"/>
          </p:cNvSpPr>
          <p:nvPr/>
        </p:nvSpPr>
        <p:spPr bwMode="auto">
          <a:xfrm>
            <a:off x="6210300" y="3568625"/>
            <a:ext cx="1922463" cy="18002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cap="sq">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Assessment</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Anchor</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Descriptor</a:t>
            </a:r>
          </a:p>
          <a:p>
            <a:pPr eaLnBrk="1" hangingPunct="1">
              <a:defRPr/>
            </a:pPr>
            <a:endParaRPr lang="en-US" sz="2800" b="1" dirty="0">
              <a:solidFill>
                <a:srgbClr val="FF0066"/>
              </a:solidFill>
              <a:effectLst>
                <a:outerShdw blurRad="38100" dist="38100" dir="2700000" algn="tl">
                  <a:srgbClr val="C0C0C0"/>
                </a:outerShdw>
              </a:effectLst>
              <a:latin typeface="Times New Roman" pitchFamily="18" charset="0"/>
            </a:endParaRPr>
          </a:p>
        </p:txBody>
      </p:sp>
      <p:sp>
        <p:nvSpPr>
          <p:cNvPr id="15" name="Line 17"/>
          <p:cNvSpPr>
            <a:spLocks noChangeShapeType="1"/>
          </p:cNvSpPr>
          <p:nvPr/>
        </p:nvSpPr>
        <p:spPr bwMode="auto">
          <a:xfrm>
            <a:off x="5349081" y="2332667"/>
            <a:ext cx="762000" cy="457200"/>
          </a:xfrm>
          <a:prstGeom prst="line">
            <a:avLst/>
          </a:prstGeom>
          <a:noFill/>
          <a:ln w="28575" cap="sq">
            <a:solidFill>
              <a:srgbClr val="00008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lstStyle/>
          <a:p>
            <a:endParaRPr lang="en-US" dirty="0"/>
          </a:p>
        </p:txBody>
      </p:sp>
      <p:sp>
        <p:nvSpPr>
          <p:cNvPr id="16" name="Text Box 11"/>
          <p:cNvSpPr txBox="1">
            <a:spLocks noChangeArrowheads="1"/>
          </p:cNvSpPr>
          <p:nvPr/>
        </p:nvSpPr>
        <p:spPr bwMode="auto">
          <a:xfrm>
            <a:off x="6210300" y="2458280"/>
            <a:ext cx="1438275"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8575" cap="sq">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Eligible </a:t>
            </a:r>
          </a:p>
          <a:p>
            <a:pPr eaLnBrk="1" hangingPunct="1">
              <a:defRPr/>
            </a:pPr>
            <a:r>
              <a:rPr lang="en-US" sz="2800" b="1" dirty="0">
                <a:solidFill>
                  <a:srgbClr val="FF0066"/>
                </a:solidFill>
                <a:effectLst>
                  <a:outerShdw blurRad="38100" dist="38100" dir="2700000" algn="tl">
                    <a:srgbClr val="C0C0C0"/>
                  </a:outerShdw>
                </a:effectLst>
                <a:latin typeface="Times New Roman" pitchFamily="18" charset="0"/>
              </a:rPr>
              <a:t>Content</a:t>
            </a:r>
          </a:p>
        </p:txBody>
      </p:sp>
    </p:spTree>
    <p:extLst>
      <p:ext uri="{BB962C8B-B14F-4D97-AF65-F5344CB8AC3E}">
        <p14:creationId xmlns:p14="http://schemas.microsoft.com/office/powerpoint/2010/main" xmlns="" val="40711759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371600"/>
            <a:ext cx="7772400" cy="701675"/>
          </a:xfrm>
        </p:spPr>
        <p:txBody>
          <a:bodyPr/>
          <a:lstStyle/>
          <a:p>
            <a:r>
              <a:rPr lang="en-US" b="1" dirty="0">
                <a:solidFill>
                  <a:schemeClr val="tx1"/>
                </a:solidFill>
              </a:rPr>
              <a:t>Important Features to Know</a:t>
            </a:r>
            <a:endParaRPr lang="en-US" dirty="0">
              <a:solidFill>
                <a:schemeClr val="tx1"/>
              </a:solidFill>
            </a:endParaRPr>
          </a:p>
        </p:txBody>
      </p:sp>
      <p:sp>
        <p:nvSpPr>
          <p:cNvPr id="3" name="Content Placeholder 2"/>
          <p:cNvSpPr>
            <a:spLocks noGrp="1"/>
          </p:cNvSpPr>
          <p:nvPr>
            <p:ph idx="1"/>
          </p:nvPr>
        </p:nvSpPr>
        <p:spPr>
          <a:xfrm>
            <a:off x="457200" y="2514600"/>
            <a:ext cx="8229600" cy="3916363"/>
          </a:xfrm>
        </p:spPr>
        <p:txBody>
          <a:bodyPr/>
          <a:lstStyle/>
          <a:p>
            <a:pPr>
              <a:buNone/>
            </a:pPr>
            <a:r>
              <a:rPr lang="en-US" sz="4400" b="1" dirty="0">
                <a:solidFill>
                  <a:srgbClr val="FF2D55"/>
                </a:solidFill>
              </a:rPr>
              <a:t>e.g.-</a:t>
            </a:r>
            <a:r>
              <a:rPr lang="en-US" sz="3600" b="1" dirty="0">
                <a:solidFill>
                  <a:schemeClr val="tx2"/>
                </a:solidFill>
              </a:rPr>
              <a:t> </a:t>
            </a:r>
            <a:r>
              <a:rPr lang="en-US" dirty="0"/>
              <a:t>The list is made up of examples but</a:t>
            </a:r>
          </a:p>
          <a:p>
            <a:pPr>
              <a:buNone/>
            </a:pPr>
            <a:r>
              <a:rPr lang="en-US" dirty="0"/>
              <a:t>         are not limited to those given</a:t>
            </a:r>
          </a:p>
          <a:p>
            <a:pPr algn="ctr">
              <a:buNone/>
            </a:pPr>
            <a:endParaRPr lang="en-US" dirty="0">
              <a:solidFill>
                <a:srgbClr val="000099"/>
              </a:solidFill>
            </a:endParaRPr>
          </a:p>
          <a:p>
            <a:pPr>
              <a:buNone/>
            </a:pPr>
            <a:r>
              <a:rPr lang="en-US" sz="4400" b="1" dirty="0">
                <a:solidFill>
                  <a:srgbClr val="FF2D55"/>
                </a:solidFill>
              </a:rPr>
              <a:t>i.e.-</a:t>
            </a:r>
            <a:r>
              <a:rPr lang="en-US" sz="3600" b="1" dirty="0">
                <a:solidFill>
                  <a:schemeClr val="tx2"/>
                </a:solidFill>
              </a:rPr>
              <a:t> </a:t>
            </a:r>
            <a:r>
              <a:rPr lang="en-US" dirty="0"/>
              <a:t>The list is limited to those specific</a:t>
            </a:r>
          </a:p>
          <a:p>
            <a:pPr>
              <a:buNone/>
            </a:pPr>
            <a:r>
              <a:rPr lang="en-US" dirty="0"/>
              <a:t>        examples given</a:t>
            </a:r>
            <a:r>
              <a:rPr lang="en-US" sz="3600" dirty="0"/>
              <a:t>               </a:t>
            </a:r>
          </a:p>
          <a:p>
            <a:endParaRPr lang="en-US" dirty="0"/>
          </a:p>
        </p:txBody>
      </p:sp>
    </p:spTree>
    <p:extLst>
      <p:ext uri="{BB962C8B-B14F-4D97-AF65-F5344CB8AC3E}">
        <p14:creationId xmlns:p14="http://schemas.microsoft.com/office/powerpoint/2010/main" xmlns="" val="524833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Presentation Content</a:t>
            </a:r>
            <a:endParaRPr lang="en-US" dirty="0">
              <a:solidFill>
                <a:schemeClr val="tx1"/>
              </a:solidFill>
            </a:endParaRPr>
          </a:p>
        </p:txBody>
      </p:sp>
      <p:sp>
        <p:nvSpPr>
          <p:cNvPr id="3" name="Content Placeholder 2"/>
          <p:cNvSpPr>
            <a:spLocks noGrp="1"/>
          </p:cNvSpPr>
          <p:nvPr>
            <p:ph idx="1"/>
          </p:nvPr>
        </p:nvSpPr>
        <p:spPr/>
        <p:txBody>
          <a:bodyPr/>
          <a:lstStyle/>
          <a:p>
            <a:pPr>
              <a:lnSpc>
                <a:spcPct val="80000"/>
              </a:lnSpc>
              <a:defRPr/>
            </a:pPr>
            <a:r>
              <a:rPr lang="en-US" sz="2400" b="1" kern="1200" dirty="0" smtClean="0">
                <a:latin typeface="Arial" charset="0"/>
              </a:rPr>
              <a:t>New This Year</a:t>
            </a:r>
          </a:p>
          <a:p>
            <a:pPr>
              <a:lnSpc>
                <a:spcPct val="80000"/>
              </a:lnSpc>
              <a:defRPr/>
            </a:pPr>
            <a:r>
              <a:rPr lang="en-US" sz="2400" b="1" kern="1200" dirty="0" smtClean="0">
                <a:latin typeface="Arial" charset="0"/>
              </a:rPr>
              <a:t>Important </a:t>
            </a:r>
            <a:r>
              <a:rPr lang="en-US" sz="2400" b="1" kern="1200" dirty="0">
                <a:latin typeface="Arial" charset="0"/>
              </a:rPr>
              <a:t>Dates </a:t>
            </a:r>
          </a:p>
          <a:p>
            <a:pPr>
              <a:lnSpc>
                <a:spcPct val="80000"/>
              </a:lnSpc>
              <a:defRPr/>
            </a:pPr>
            <a:r>
              <a:rPr lang="en-US" sz="2400" b="1" kern="1200" dirty="0" smtClean="0">
                <a:latin typeface="Arial" charset="0"/>
              </a:rPr>
              <a:t>Standards/Anchors/Resource Materials</a:t>
            </a:r>
          </a:p>
          <a:p>
            <a:pPr>
              <a:lnSpc>
                <a:spcPct val="80000"/>
              </a:lnSpc>
              <a:defRPr/>
            </a:pPr>
            <a:r>
              <a:rPr lang="en-US" sz="2400" b="1" dirty="0" smtClean="0">
                <a:latin typeface="Arial" pitchFamily="34" charset="0"/>
                <a:cs typeface="Arial" pitchFamily="34" charset="0"/>
              </a:rPr>
              <a:t>Classroom Diagnostic Tools (CDT)</a:t>
            </a:r>
          </a:p>
          <a:p>
            <a:pPr>
              <a:lnSpc>
                <a:spcPct val="80000"/>
              </a:lnSpc>
            </a:pPr>
            <a:r>
              <a:rPr lang="en-US" sz="2400" b="1" dirty="0" smtClean="0">
                <a:latin typeface="Arial" pitchFamily="34" charset="0"/>
                <a:cs typeface="Arial" pitchFamily="34" charset="0"/>
              </a:rPr>
              <a:t>PSSA Math, Reading, Writing, and Science</a:t>
            </a:r>
          </a:p>
          <a:p>
            <a:pPr>
              <a:lnSpc>
                <a:spcPct val="80000"/>
              </a:lnSpc>
            </a:pPr>
            <a:r>
              <a:rPr lang="en-US" sz="2400" b="1" dirty="0" smtClean="0">
                <a:latin typeface="Arial" pitchFamily="34" charset="0"/>
                <a:cs typeface="Arial" pitchFamily="34" charset="0"/>
              </a:rPr>
              <a:t>Keystone Exams</a:t>
            </a:r>
            <a:endParaRPr lang="en-US" sz="2400" b="1" dirty="0">
              <a:latin typeface="Arial" pitchFamily="34" charset="0"/>
              <a:cs typeface="Arial" pitchFamily="34" charset="0"/>
            </a:endParaRPr>
          </a:p>
          <a:p>
            <a:pPr>
              <a:lnSpc>
                <a:spcPct val="80000"/>
              </a:lnSpc>
            </a:pPr>
            <a:r>
              <a:rPr lang="en-US" sz="2400" b="1" dirty="0" smtClean="0">
                <a:latin typeface="Arial" pitchFamily="34" charset="0"/>
                <a:cs typeface="Arial" pitchFamily="34" charset="0"/>
              </a:rPr>
              <a:t>Accommodations</a:t>
            </a:r>
          </a:p>
          <a:p>
            <a:pPr>
              <a:lnSpc>
                <a:spcPct val="80000"/>
              </a:lnSpc>
            </a:pPr>
            <a:r>
              <a:rPr lang="en-US" sz="2400" b="1" dirty="0" smtClean="0">
                <a:latin typeface="Arial" pitchFamily="34" charset="0"/>
                <a:cs typeface="Arial" pitchFamily="34" charset="0"/>
              </a:rPr>
              <a:t>PASA </a:t>
            </a:r>
            <a:r>
              <a:rPr lang="en-US" sz="2400" b="1" dirty="0">
                <a:latin typeface="Arial" pitchFamily="34" charset="0"/>
                <a:cs typeface="Arial" pitchFamily="34" charset="0"/>
              </a:rPr>
              <a:t>Math, Reading and Science</a:t>
            </a:r>
          </a:p>
          <a:p>
            <a:pPr>
              <a:lnSpc>
                <a:spcPct val="80000"/>
              </a:lnSpc>
            </a:pPr>
            <a:r>
              <a:rPr lang="en-US" sz="2400" b="1" dirty="0">
                <a:latin typeface="Arial" pitchFamily="34" charset="0"/>
                <a:cs typeface="Arial" pitchFamily="34" charset="0"/>
              </a:rPr>
              <a:t>ACCESS for ELLs</a:t>
            </a:r>
          </a:p>
          <a:p>
            <a:pPr>
              <a:lnSpc>
                <a:spcPct val="80000"/>
              </a:lnSpc>
            </a:pPr>
            <a:r>
              <a:rPr lang="en-US" sz="2400" b="1" dirty="0">
                <a:latin typeface="Arial" pitchFamily="34" charset="0"/>
                <a:cs typeface="Arial" pitchFamily="34" charset="0"/>
              </a:rPr>
              <a:t>NAEP</a:t>
            </a:r>
          </a:p>
          <a:p>
            <a:pPr>
              <a:lnSpc>
                <a:spcPct val="80000"/>
              </a:lnSpc>
            </a:pPr>
            <a:r>
              <a:rPr lang="en-US" sz="2400" b="1" dirty="0">
                <a:latin typeface="Arial" pitchFamily="34" charset="0"/>
                <a:cs typeface="Arial" pitchFamily="34" charset="0"/>
              </a:rPr>
              <a:t>Monitoring</a:t>
            </a:r>
          </a:p>
          <a:p>
            <a:pPr>
              <a:lnSpc>
                <a:spcPct val="80000"/>
              </a:lnSpc>
            </a:pPr>
            <a:r>
              <a:rPr lang="en-US" sz="2400" b="1" dirty="0">
                <a:latin typeface="Arial" pitchFamily="34" charset="0"/>
                <a:cs typeface="Arial" pitchFamily="34" charset="0"/>
              </a:rPr>
              <a:t>Coming in </a:t>
            </a:r>
            <a:r>
              <a:rPr lang="en-US" sz="2400" b="1" dirty="0" smtClean="0">
                <a:latin typeface="Arial" pitchFamily="34" charset="0"/>
                <a:cs typeface="Arial" pitchFamily="34" charset="0"/>
              </a:rPr>
              <a:t>2015</a:t>
            </a:r>
          </a:p>
          <a:p>
            <a:pPr>
              <a:lnSpc>
                <a:spcPct val="80000"/>
              </a:lnSpc>
            </a:pPr>
            <a:r>
              <a:rPr lang="en-US" sz="2400" b="1" dirty="0" smtClean="0">
                <a:latin typeface="Arial" pitchFamily="34" charset="0"/>
                <a:cs typeface="Arial" pitchFamily="34" charset="0"/>
              </a:rPr>
              <a:t>Contact Information</a:t>
            </a:r>
            <a:endParaRPr lang="en-US" sz="2400" b="1" dirty="0">
              <a:latin typeface="Arial" pitchFamily="34" charset="0"/>
              <a:cs typeface="Arial" pitchFamily="34" charset="0"/>
            </a:endParaRPr>
          </a:p>
          <a:p>
            <a:pPr marL="0" indent="0">
              <a:lnSpc>
                <a:spcPct val="80000"/>
              </a:lnSpc>
              <a:buNone/>
            </a:pPr>
            <a:endParaRPr lang="en-US" sz="2400" b="1" dirty="0">
              <a:solidFill>
                <a:srgbClr val="000080"/>
              </a:solidFill>
              <a:latin typeface="Arial" pitchFamily="34" charset="0"/>
              <a:cs typeface="Arial" pitchFamily="34" charset="0"/>
            </a:endParaRPr>
          </a:p>
          <a:p>
            <a:pPr>
              <a:lnSpc>
                <a:spcPct val="80000"/>
              </a:lnSpc>
              <a:defRPr/>
            </a:pPr>
            <a:endParaRPr lang="en-US" sz="2400" b="1" dirty="0" smtClean="0">
              <a:solidFill>
                <a:srgbClr val="000080"/>
              </a:solidFill>
              <a:latin typeface="Arial" pitchFamily="34" charset="0"/>
              <a:cs typeface="Arial" pitchFamily="34" charset="0"/>
            </a:endParaRPr>
          </a:p>
          <a:p>
            <a:pPr marL="0" lvl="0" indent="0" algn="ctr">
              <a:lnSpc>
                <a:spcPct val="80000"/>
              </a:lnSpc>
              <a:buNone/>
              <a:defRPr/>
            </a:pPr>
            <a:endParaRPr lang="en-US" sz="2400" b="1" kern="1200" dirty="0">
              <a:solidFill>
                <a:srgbClr val="000099"/>
              </a:solidFill>
              <a:latin typeface="Arial" charset="0"/>
            </a:endParaRPr>
          </a:p>
          <a:p>
            <a:endParaRPr lang="en-US" dirty="0"/>
          </a:p>
        </p:txBody>
      </p:sp>
    </p:spTree>
    <p:extLst>
      <p:ext uri="{BB962C8B-B14F-4D97-AF65-F5344CB8AC3E}">
        <p14:creationId xmlns:p14="http://schemas.microsoft.com/office/powerpoint/2010/main" xmlns="" val="378014646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219200"/>
            <a:ext cx="7772400" cy="701675"/>
          </a:xfrm>
        </p:spPr>
        <p:txBody>
          <a:bodyPr/>
          <a:lstStyle/>
          <a:p>
            <a:r>
              <a:rPr lang="en-US" b="1" dirty="0">
                <a:solidFill>
                  <a:schemeClr val="tx1"/>
                </a:solidFill>
              </a:rPr>
              <a:t>Important Features to Know</a:t>
            </a:r>
            <a:endParaRPr lang="en-US" dirty="0">
              <a:solidFill>
                <a:schemeClr val="tx1"/>
              </a:solidFill>
            </a:endParaRPr>
          </a:p>
        </p:txBody>
      </p:sp>
      <p:sp>
        <p:nvSpPr>
          <p:cNvPr id="3" name="Content Placeholder 2"/>
          <p:cNvSpPr>
            <a:spLocks noGrp="1"/>
          </p:cNvSpPr>
          <p:nvPr>
            <p:ph idx="1"/>
          </p:nvPr>
        </p:nvSpPr>
        <p:spPr>
          <a:xfrm>
            <a:off x="457200" y="2286000"/>
            <a:ext cx="8229600" cy="3840164"/>
          </a:xfrm>
        </p:spPr>
        <p:txBody>
          <a:bodyPr/>
          <a:lstStyle/>
          <a:p>
            <a:pPr lvl="1">
              <a:buNone/>
            </a:pPr>
            <a:r>
              <a:rPr lang="en-US" sz="3600" b="1" dirty="0">
                <a:solidFill>
                  <a:srgbClr val="FF2D55"/>
                </a:solidFill>
              </a:rPr>
              <a:t>or</a:t>
            </a:r>
            <a:r>
              <a:rPr lang="en-US" sz="3200" dirty="0">
                <a:solidFill>
                  <a:srgbClr val="000066"/>
                </a:solidFill>
              </a:rPr>
              <a:t> </a:t>
            </a:r>
            <a:r>
              <a:rPr lang="en-US" sz="3200" dirty="0">
                <a:solidFill>
                  <a:srgbClr val="FF2D55"/>
                </a:solidFill>
              </a:rPr>
              <a:t>-</a:t>
            </a:r>
            <a:r>
              <a:rPr lang="en-US" sz="3200" dirty="0">
                <a:solidFill>
                  <a:srgbClr val="000000"/>
                </a:solidFill>
              </a:rPr>
              <a:t> </a:t>
            </a:r>
            <a:r>
              <a:rPr lang="en-US" sz="2400" dirty="0"/>
              <a:t>a student can be assessed on all or just some of </a:t>
            </a:r>
            <a:r>
              <a:rPr lang="en-US" sz="2400" dirty="0" smtClean="0"/>
              <a:t>the</a:t>
            </a:r>
          </a:p>
          <a:p>
            <a:pPr lvl="1">
              <a:buNone/>
            </a:pPr>
            <a:r>
              <a:rPr lang="en-US" sz="2400" dirty="0"/>
              <a:t>	</a:t>
            </a:r>
            <a:r>
              <a:rPr lang="en-US" sz="2400" dirty="0" smtClean="0"/>
              <a:t>	elements </a:t>
            </a:r>
            <a:r>
              <a:rPr lang="en-US" sz="2400" dirty="0"/>
              <a:t>in the Eligible Content</a:t>
            </a:r>
          </a:p>
          <a:p>
            <a:pPr lvl="1">
              <a:buNone/>
            </a:pPr>
            <a:endParaRPr lang="en-US" sz="2400" dirty="0">
              <a:solidFill>
                <a:srgbClr val="0000FF"/>
              </a:solidFill>
            </a:endParaRPr>
          </a:p>
          <a:p>
            <a:pPr lvl="1">
              <a:buNone/>
            </a:pPr>
            <a:r>
              <a:rPr lang="en-US" sz="3600" b="1" dirty="0">
                <a:solidFill>
                  <a:srgbClr val="FF2D55"/>
                </a:solidFill>
              </a:rPr>
              <a:t>and</a:t>
            </a:r>
            <a:r>
              <a:rPr lang="en-US" sz="3200" dirty="0">
                <a:solidFill>
                  <a:srgbClr val="000066"/>
                </a:solidFill>
              </a:rPr>
              <a:t> </a:t>
            </a:r>
            <a:r>
              <a:rPr lang="en-US" sz="3200" dirty="0">
                <a:solidFill>
                  <a:srgbClr val="FF2D55"/>
                </a:solidFill>
              </a:rPr>
              <a:t>-</a:t>
            </a:r>
            <a:r>
              <a:rPr lang="en-US" sz="3200" b="1" dirty="0">
                <a:solidFill>
                  <a:srgbClr val="000000"/>
                </a:solidFill>
              </a:rPr>
              <a:t> </a:t>
            </a:r>
            <a:r>
              <a:rPr lang="en-US" sz="2400" dirty="0"/>
              <a:t>the</a:t>
            </a:r>
            <a:r>
              <a:rPr lang="en-US" sz="2400" b="1" dirty="0"/>
              <a:t> </a:t>
            </a:r>
            <a:r>
              <a:rPr lang="en-US" sz="2400" b="1" i="1" u="sng" dirty="0">
                <a:solidFill>
                  <a:srgbClr val="FF2D55"/>
                </a:solidFill>
              </a:rPr>
              <a:t>intent</a:t>
            </a:r>
            <a:r>
              <a:rPr lang="en-US" sz="2400" b="1" dirty="0">
                <a:solidFill>
                  <a:srgbClr val="000099"/>
                </a:solidFill>
              </a:rPr>
              <a:t> </a:t>
            </a:r>
            <a:r>
              <a:rPr lang="en-US" sz="2400" dirty="0"/>
              <a:t>is to assess </a:t>
            </a:r>
            <a:r>
              <a:rPr lang="en-US" sz="2400" dirty="0" smtClean="0"/>
              <a:t>each element </a:t>
            </a:r>
            <a:r>
              <a:rPr lang="en-US" sz="2400" dirty="0"/>
              <a:t>in the </a:t>
            </a:r>
            <a:r>
              <a:rPr lang="en-US" sz="2400" dirty="0" smtClean="0"/>
              <a:t>Eligible</a:t>
            </a:r>
          </a:p>
          <a:p>
            <a:pPr lvl="1">
              <a:buNone/>
            </a:pPr>
            <a:r>
              <a:rPr lang="en-US" sz="2400" dirty="0"/>
              <a:t>	</a:t>
            </a:r>
            <a:r>
              <a:rPr lang="en-US" sz="2400" dirty="0" smtClean="0"/>
              <a:t>	Content</a:t>
            </a:r>
            <a:endParaRPr lang="en-US" sz="2400" dirty="0"/>
          </a:p>
          <a:p>
            <a:endParaRPr lang="en-US" dirty="0"/>
          </a:p>
        </p:txBody>
      </p:sp>
    </p:spTree>
    <p:extLst>
      <p:ext uri="{BB962C8B-B14F-4D97-AF65-F5344CB8AC3E}">
        <p14:creationId xmlns:p14="http://schemas.microsoft.com/office/powerpoint/2010/main" xmlns="" val="371358859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Resource Materials</a:t>
            </a:r>
            <a:endParaRPr lang="en-US" dirty="0">
              <a:solidFill>
                <a:schemeClr val="tx1"/>
              </a:solidFill>
            </a:endParaRPr>
          </a:p>
        </p:txBody>
      </p:sp>
      <p:sp>
        <p:nvSpPr>
          <p:cNvPr id="3" name="Content Placeholder 2"/>
          <p:cNvSpPr>
            <a:spLocks noGrp="1"/>
          </p:cNvSpPr>
          <p:nvPr>
            <p:ph idx="1"/>
          </p:nvPr>
        </p:nvSpPr>
        <p:spPr>
          <a:xfrm>
            <a:off x="457200" y="2362200"/>
            <a:ext cx="8229600" cy="3763964"/>
          </a:xfrm>
        </p:spPr>
        <p:txBody>
          <a:bodyPr/>
          <a:lstStyle/>
          <a:p>
            <a:pPr lvl="0">
              <a:buClr>
                <a:schemeClr val="tx1"/>
              </a:buClr>
              <a:buSzPct val="75000"/>
              <a:buFont typeface="Wingdings" pitchFamily="2" charset="2"/>
              <a:buChar char="§"/>
            </a:pPr>
            <a:r>
              <a:rPr lang="en-US" sz="2400" dirty="0">
                <a:cs typeface="Times New Roman" pitchFamily="18" charset="0"/>
              </a:rPr>
              <a:t>Item </a:t>
            </a:r>
            <a:r>
              <a:rPr lang="en-US" sz="2400" dirty="0" smtClean="0">
                <a:cs typeface="Times New Roman" pitchFamily="18" charset="0"/>
              </a:rPr>
              <a:t>and </a:t>
            </a:r>
            <a:r>
              <a:rPr lang="en-US" sz="2400" dirty="0">
                <a:cs typeface="Times New Roman" pitchFamily="18" charset="0"/>
              </a:rPr>
              <a:t>Scoring Samplers</a:t>
            </a:r>
          </a:p>
          <a:p>
            <a:pPr lvl="0">
              <a:buClr>
                <a:schemeClr val="tx1"/>
              </a:buClr>
              <a:buSzPct val="75000"/>
              <a:buFont typeface="Wingdings" pitchFamily="2" charset="2"/>
              <a:buChar char="§"/>
            </a:pPr>
            <a:r>
              <a:rPr lang="en-US" sz="2400" dirty="0">
                <a:cs typeface="Times New Roman" pitchFamily="18" charset="0"/>
              </a:rPr>
              <a:t>Performance Level Descriptors</a:t>
            </a:r>
          </a:p>
          <a:p>
            <a:pPr lvl="1">
              <a:buClr>
                <a:schemeClr val="tx1"/>
              </a:buClr>
              <a:buSzPct val="75000"/>
              <a:buFont typeface="Wingdings" pitchFamily="2" charset="2"/>
              <a:buChar char="§"/>
            </a:pPr>
            <a:r>
              <a:rPr lang="en-US" sz="2000" dirty="0" smtClean="0">
                <a:cs typeface="Times New Roman" pitchFamily="18" charset="0"/>
              </a:rPr>
              <a:t>Detailed </a:t>
            </a:r>
            <a:r>
              <a:rPr lang="en-US" sz="2000" dirty="0">
                <a:cs typeface="Times New Roman" pitchFamily="18" charset="0"/>
              </a:rPr>
              <a:t>description of Advanced</a:t>
            </a:r>
            <a:r>
              <a:rPr lang="en-US" sz="2000" dirty="0" smtClean="0">
                <a:cs typeface="Times New Roman" pitchFamily="18" charset="0"/>
              </a:rPr>
              <a:t>, Proficient</a:t>
            </a:r>
            <a:r>
              <a:rPr lang="en-US" sz="2000" dirty="0">
                <a:cs typeface="Times New Roman" pitchFamily="18" charset="0"/>
              </a:rPr>
              <a:t>, Basic, and </a:t>
            </a:r>
            <a:r>
              <a:rPr lang="en-US" sz="2000" dirty="0" smtClean="0">
                <a:cs typeface="Times New Roman" pitchFamily="18" charset="0"/>
              </a:rPr>
              <a:t>Below </a:t>
            </a:r>
            <a:r>
              <a:rPr lang="en-US" sz="2000" dirty="0">
                <a:cs typeface="Times New Roman" pitchFamily="18" charset="0"/>
              </a:rPr>
              <a:t>Basic</a:t>
            </a:r>
          </a:p>
          <a:p>
            <a:pPr lvl="0">
              <a:buClr>
                <a:schemeClr val="tx1"/>
              </a:buClr>
              <a:buSzPct val="75000"/>
              <a:buFont typeface="Wingdings" pitchFamily="2" charset="2"/>
              <a:buChar char="§"/>
            </a:pPr>
            <a:r>
              <a:rPr lang="en-US" sz="2400" dirty="0">
                <a:cs typeface="Times New Roman" pitchFamily="18" charset="0"/>
              </a:rPr>
              <a:t>Performance Level Cut Scores</a:t>
            </a:r>
          </a:p>
          <a:p>
            <a:pPr lvl="0">
              <a:buClr>
                <a:schemeClr val="tx1"/>
              </a:buClr>
              <a:buSzPct val="75000"/>
              <a:buFont typeface="Wingdings" pitchFamily="2" charset="2"/>
              <a:buChar char="§"/>
            </a:pPr>
            <a:r>
              <a:rPr lang="en-US" sz="2400" dirty="0" smtClean="0"/>
              <a:t>PSSA Assessment Handbook </a:t>
            </a:r>
            <a:r>
              <a:rPr lang="en-US" sz="2400" dirty="0"/>
              <a:t>for all content areas</a:t>
            </a:r>
          </a:p>
          <a:p>
            <a:pPr lvl="0">
              <a:buClr>
                <a:schemeClr val="tx1"/>
              </a:buClr>
              <a:buSzPct val="75000"/>
              <a:buFont typeface="Wingdings" pitchFamily="2" charset="2"/>
              <a:buChar char="§"/>
            </a:pPr>
            <a:r>
              <a:rPr lang="en-US" sz="2400" dirty="0" smtClean="0"/>
              <a:t>2014 </a:t>
            </a:r>
            <a:r>
              <a:rPr lang="en-US" sz="2400" dirty="0"/>
              <a:t>“Getting Ready” Power Point</a:t>
            </a:r>
          </a:p>
          <a:p>
            <a:endParaRPr lang="en-US" dirty="0"/>
          </a:p>
        </p:txBody>
      </p:sp>
    </p:spTree>
    <p:extLst>
      <p:ext uri="{BB962C8B-B14F-4D97-AF65-F5344CB8AC3E}">
        <p14:creationId xmlns:p14="http://schemas.microsoft.com/office/powerpoint/2010/main" xmlns="" val="2119084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p:txBody>
          <a:bodyPr/>
          <a:lstStyle/>
          <a:p>
            <a:pPr eaLnBrk="1" hangingPunct="1"/>
            <a:r>
              <a:rPr lang="en-US" b="1" dirty="0" smtClean="0">
                <a:solidFill>
                  <a:schemeClr val="tx1"/>
                </a:solidFill>
              </a:rPr>
              <a:t>Classroom Diagnostic Tools</a:t>
            </a:r>
          </a:p>
        </p:txBody>
      </p:sp>
      <p:sp>
        <p:nvSpPr>
          <p:cNvPr id="145411" name="Rectangle 3"/>
          <p:cNvSpPr>
            <a:spLocks noGrp="1" noChangeArrowheads="1"/>
          </p:cNvSpPr>
          <p:nvPr>
            <p:ph idx="1"/>
          </p:nvPr>
        </p:nvSpPr>
        <p:spPr>
          <a:xfrm>
            <a:off x="457200" y="1600200"/>
            <a:ext cx="8229600" cy="4525963"/>
          </a:xfrm>
        </p:spPr>
        <p:txBody>
          <a:bodyPr/>
          <a:lstStyle/>
          <a:p>
            <a:pPr eaLnBrk="1" hangingPunct="1">
              <a:lnSpc>
                <a:spcPct val="80000"/>
              </a:lnSpc>
              <a:buClr>
                <a:srgbClr val="FF0066"/>
              </a:buClr>
              <a:buSzPct val="125000"/>
              <a:buFont typeface="Wingdings" pitchFamily="2" charset="2"/>
              <a:buChar char="§"/>
            </a:pPr>
            <a:endParaRPr lang="en-US" sz="2000" dirty="0" smtClean="0">
              <a:solidFill>
                <a:srgbClr val="000099"/>
              </a:solidFill>
            </a:endParaRPr>
          </a:p>
          <a:p>
            <a:pPr eaLnBrk="1" hangingPunct="1">
              <a:lnSpc>
                <a:spcPct val="80000"/>
              </a:lnSpc>
              <a:buClr>
                <a:schemeClr val="tx1"/>
              </a:buClr>
              <a:buSzPct val="75000"/>
              <a:buFont typeface="Wingdings" pitchFamily="2" charset="2"/>
              <a:buChar char="§"/>
            </a:pPr>
            <a:r>
              <a:rPr lang="en-US" sz="2800" dirty="0" smtClean="0"/>
              <a:t>The Pennsylvania Department of Education has completed development of the Classroom Diagnostic Tools (CDTs) to support teachers and students in grades 6 through 12 in Mathematics, Reading/Literature and Science.  These tools - available at no cost to districts - are fully integrated and aligned to the Standards Aligned System (SAS) and enable educators to identify a student’s academic strengths and areas of need as well as links to classroom resources.</a:t>
            </a:r>
          </a:p>
          <a:p>
            <a:pPr eaLnBrk="1" hangingPunct="1">
              <a:lnSpc>
                <a:spcPct val="80000"/>
              </a:lnSpc>
              <a:buClr>
                <a:schemeClr val="tx1"/>
              </a:buClr>
              <a:buSzPct val="75000"/>
              <a:buFont typeface="Wingdings" pitchFamily="2" charset="2"/>
              <a:buChar char="§"/>
            </a:pPr>
            <a:r>
              <a:rPr lang="en-US" sz="2800" dirty="0" smtClean="0"/>
              <a:t>CDT grades 3-5 is currently being field tested and will be available operationally in Spring 2014.</a:t>
            </a:r>
          </a:p>
        </p:txBody>
      </p:sp>
    </p:spTree>
    <p:extLst>
      <p:ext uri="{BB962C8B-B14F-4D97-AF65-F5344CB8AC3E}">
        <p14:creationId xmlns:p14="http://schemas.microsoft.com/office/powerpoint/2010/main" xmlns="" val="29401386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5400" dirty="0" smtClean="0">
                <a:solidFill>
                  <a:schemeClr val="tx1"/>
                </a:solidFill>
              </a:rPr>
              <a:t>Pennsylvania System of School Assessment (PSSA)</a:t>
            </a:r>
            <a:endParaRPr lang="en-US" sz="5400" dirty="0">
              <a:solidFill>
                <a:schemeClr val="tx1"/>
              </a:solidFill>
            </a:endParaRPr>
          </a:p>
        </p:txBody>
      </p:sp>
    </p:spTree>
    <p:extLst>
      <p:ext uri="{BB962C8B-B14F-4D97-AF65-F5344CB8AC3E}">
        <p14:creationId xmlns:p14="http://schemas.microsoft.com/office/powerpoint/2010/main" xmlns="" val="20153213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1524000"/>
            <a:ext cx="8229600" cy="4953000"/>
          </a:xfrm>
        </p:spPr>
        <p:txBody>
          <a:bodyPr/>
          <a:lstStyle/>
          <a:p>
            <a:pPr marL="0" lvl="0" indent="0" algn="ctr">
              <a:buNone/>
            </a:pPr>
            <a:r>
              <a:rPr lang="en-US" sz="6600" b="1" dirty="0" smtClean="0"/>
              <a:t>PSSA </a:t>
            </a:r>
            <a:r>
              <a:rPr lang="en-US" sz="6600" b="1" dirty="0"/>
              <a:t/>
            </a:r>
            <a:br>
              <a:rPr lang="en-US" sz="6600" b="1" dirty="0"/>
            </a:br>
            <a:r>
              <a:rPr lang="en-US" sz="6600" b="1" dirty="0" smtClean="0"/>
              <a:t>Math</a:t>
            </a:r>
            <a:r>
              <a:rPr lang="en-US" sz="6600" b="1" dirty="0"/>
              <a:t/>
            </a:r>
            <a:br>
              <a:rPr lang="en-US" sz="6600" b="1" dirty="0"/>
            </a:br>
            <a:r>
              <a:rPr lang="en-US" sz="6600" b="1" dirty="0"/>
              <a:t>Assessment</a:t>
            </a:r>
            <a:br>
              <a:rPr lang="en-US" sz="6600" b="1" dirty="0"/>
            </a:br>
            <a:r>
              <a:rPr lang="en-US" sz="6600" b="1" dirty="0" smtClean="0"/>
              <a:t>2014</a:t>
            </a:r>
            <a:endParaRPr lang="en-US" dirty="0"/>
          </a:p>
          <a:p>
            <a:endParaRPr lang="en-US" dirty="0"/>
          </a:p>
        </p:txBody>
      </p:sp>
    </p:spTree>
    <p:extLst>
      <p:ext uri="{BB962C8B-B14F-4D97-AF65-F5344CB8AC3E}">
        <p14:creationId xmlns:p14="http://schemas.microsoft.com/office/powerpoint/2010/main" xmlns="" val="285554498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590800"/>
            <a:ext cx="8229600" cy="3763963"/>
          </a:xfrm>
        </p:spPr>
        <p:txBody>
          <a:bodyPr/>
          <a:lstStyle/>
          <a:p>
            <a:pPr lvl="0">
              <a:buClr>
                <a:schemeClr val="tx1"/>
              </a:buClr>
              <a:buSzPct val="75000"/>
              <a:buFont typeface="Wingdings" pitchFamily="2" charset="2"/>
              <a:buChar char="§"/>
            </a:pPr>
            <a:r>
              <a:rPr lang="en-US" sz="2400" dirty="0"/>
              <a:t>Criterion Referenced</a:t>
            </a:r>
          </a:p>
          <a:p>
            <a:pPr lvl="0">
              <a:buClr>
                <a:schemeClr val="tx1"/>
              </a:buClr>
              <a:buSzPct val="75000"/>
              <a:buFont typeface="Wingdings" pitchFamily="2" charset="2"/>
              <a:buChar char="§"/>
            </a:pPr>
            <a:r>
              <a:rPr lang="en-US" sz="2400" dirty="0" smtClean="0"/>
              <a:t>Five </a:t>
            </a:r>
            <a:r>
              <a:rPr lang="en-US" sz="2400" dirty="0"/>
              <a:t>Reporting Categories</a:t>
            </a:r>
          </a:p>
          <a:p>
            <a:pPr lvl="1">
              <a:buClr>
                <a:schemeClr val="tx1"/>
              </a:buClr>
              <a:buSzPct val="75000"/>
              <a:buFont typeface="Courier New" pitchFamily="49" charset="0"/>
              <a:buChar char="o"/>
            </a:pPr>
            <a:r>
              <a:rPr lang="en-US" sz="2400" dirty="0"/>
              <a:t>- Numbers and Operations</a:t>
            </a:r>
          </a:p>
          <a:p>
            <a:pPr lvl="1">
              <a:buClr>
                <a:schemeClr val="tx1"/>
              </a:buClr>
              <a:buSzPct val="75000"/>
              <a:buFont typeface="Courier New" pitchFamily="49" charset="0"/>
              <a:buChar char="o"/>
            </a:pPr>
            <a:r>
              <a:rPr lang="en-US" sz="2400" dirty="0"/>
              <a:t>- Measurement</a:t>
            </a:r>
          </a:p>
          <a:p>
            <a:pPr lvl="1">
              <a:buClr>
                <a:schemeClr val="tx1"/>
              </a:buClr>
              <a:buSzPct val="75000"/>
              <a:buFont typeface="Courier New" pitchFamily="49" charset="0"/>
              <a:buChar char="o"/>
            </a:pPr>
            <a:r>
              <a:rPr lang="en-US" sz="2400" dirty="0"/>
              <a:t>- Geometry</a:t>
            </a:r>
          </a:p>
          <a:p>
            <a:pPr lvl="1">
              <a:buClr>
                <a:schemeClr val="tx1"/>
              </a:buClr>
              <a:buSzPct val="75000"/>
              <a:buFont typeface="Courier New" pitchFamily="49" charset="0"/>
              <a:buChar char="o"/>
            </a:pPr>
            <a:r>
              <a:rPr lang="en-US" sz="2400" dirty="0"/>
              <a:t>- Algebra</a:t>
            </a:r>
          </a:p>
          <a:p>
            <a:pPr lvl="1">
              <a:buClr>
                <a:schemeClr val="tx1"/>
              </a:buClr>
              <a:buSzPct val="75000"/>
              <a:buFont typeface="Courier New" pitchFamily="49" charset="0"/>
              <a:buChar char="o"/>
            </a:pPr>
            <a:r>
              <a:rPr lang="en-US" sz="2400" dirty="0"/>
              <a:t>- Data Analysis</a:t>
            </a:r>
          </a:p>
          <a:p>
            <a:endParaRPr lang="en-US" dirty="0"/>
          </a:p>
        </p:txBody>
      </p:sp>
    </p:spTree>
    <p:extLst>
      <p:ext uri="{BB962C8B-B14F-4D97-AF65-F5344CB8AC3E}">
        <p14:creationId xmlns:p14="http://schemas.microsoft.com/office/powerpoint/2010/main" xmlns="" val="28676722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209800"/>
            <a:ext cx="8229600" cy="3916364"/>
          </a:xfrm>
        </p:spPr>
        <p:txBody>
          <a:bodyPr/>
          <a:lstStyle/>
          <a:p>
            <a:pPr lvl="0">
              <a:buClr>
                <a:schemeClr val="tx1"/>
              </a:buClr>
              <a:buSzPct val="75000"/>
              <a:buFont typeface="Wingdings" pitchFamily="2" charset="2"/>
              <a:buChar char="§"/>
            </a:pPr>
            <a:r>
              <a:rPr lang="en-US" sz="2400" dirty="0"/>
              <a:t>Student</a:t>
            </a:r>
            <a:r>
              <a:rPr lang="en-US" sz="2400" dirty="0">
                <a:solidFill>
                  <a:srgbClr val="000080"/>
                </a:solidFill>
              </a:rPr>
              <a:t> </a:t>
            </a:r>
            <a:r>
              <a:rPr lang="en-US" sz="2400" b="1" u="sng" dirty="0"/>
              <a:t>score</a:t>
            </a:r>
            <a:r>
              <a:rPr lang="en-US" sz="2400" dirty="0"/>
              <a:t> comes from:</a:t>
            </a:r>
          </a:p>
          <a:p>
            <a:pPr lvl="1">
              <a:buClr>
                <a:schemeClr val="tx1"/>
              </a:buClr>
              <a:buSzPct val="75000"/>
              <a:buFont typeface="Courier New" pitchFamily="49" charset="0"/>
              <a:buChar char="o"/>
            </a:pPr>
            <a:r>
              <a:rPr lang="en-US" sz="2400" dirty="0"/>
              <a:t>- 60 </a:t>
            </a:r>
            <a:r>
              <a:rPr lang="en-US" sz="2400" dirty="0" smtClean="0"/>
              <a:t>multiple choice </a:t>
            </a:r>
            <a:r>
              <a:rPr lang="en-US" sz="2400" dirty="0"/>
              <a:t>questions</a:t>
            </a:r>
          </a:p>
          <a:p>
            <a:pPr lvl="1">
              <a:buClr>
                <a:schemeClr val="tx1"/>
              </a:buClr>
              <a:buSzPct val="75000"/>
              <a:buFont typeface="Courier New" pitchFamily="49" charset="0"/>
              <a:buChar char="o"/>
            </a:pPr>
            <a:r>
              <a:rPr lang="en-US" sz="2400" dirty="0"/>
              <a:t>- </a:t>
            </a:r>
            <a:r>
              <a:rPr lang="en-US" sz="2400" dirty="0" smtClean="0"/>
              <a:t>Three open-ended </a:t>
            </a:r>
            <a:r>
              <a:rPr lang="en-US" sz="2400" dirty="0"/>
              <a:t>questions </a:t>
            </a:r>
          </a:p>
          <a:p>
            <a:pPr lvl="0">
              <a:buClr>
                <a:schemeClr val="tx1"/>
              </a:buClr>
              <a:buSzPct val="75000"/>
              <a:buFont typeface="Wingdings" pitchFamily="2" charset="2"/>
              <a:buChar char="§"/>
            </a:pPr>
            <a:r>
              <a:rPr lang="en-US" sz="2400" dirty="0"/>
              <a:t>Students</a:t>
            </a:r>
            <a:r>
              <a:rPr lang="en-US" sz="2400" dirty="0">
                <a:solidFill>
                  <a:srgbClr val="000080"/>
                </a:solidFill>
              </a:rPr>
              <a:t> </a:t>
            </a:r>
            <a:r>
              <a:rPr lang="en-US" sz="2400" b="1" u="sng" dirty="0"/>
              <a:t>take</a:t>
            </a:r>
            <a:r>
              <a:rPr lang="en-US" sz="2400" b="1" dirty="0"/>
              <a:t>:</a:t>
            </a:r>
          </a:p>
          <a:p>
            <a:pPr lvl="1">
              <a:buClr>
                <a:schemeClr val="tx1"/>
              </a:buClr>
              <a:buSzPct val="75000"/>
              <a:buFont typeface="Courier New" pitchFamily="49" charset="0"/>
              <a:buChar char="o"/>
            </a:pPr>
            <a:r>
              <a:rPr lang="en-US" sz="2400" dirty="0"/>
              <a:t>- 72 </a:t>
            </a:r>
            <a:r>
              <a:rPr lang="en-US" sz="2400" dirty="0" smtClean="0"/>
              <a:t>multiple choice in </a:t>
            </a:r>
            <a:r>
              <a:rPr lang="en-US" sz="2400" dirty="0"/>
              <a:t>grades 3 - </a:t>
            </a:r>
            <a:r>
              <a:rPr lang="en-US" sz="2400" dirty="0" smtClean="0"/>
              <a:t>8</a:t>
            </a:r>
            <a:endParaRPr lang="en-US" sz="2400" dirty="0"/>
          </a:p>
          <a:p>
            <a:pPr lvl="1">
              <a:buClr>
                <a:schemeClr val="tx1"/>
              </a:buClr>
              <a:buSzPct val="75000"/>
              <a:buFont typeface="Courier New" pitchFamily="49" charset="0"/>
              <a:buChar char="o"/>
            </a:pPr>
            <a:r>
              <a:rPr lang="en-US" sz="2400" dirty="0"/>
              <a:t>- </a:t>
            </a:r>
            <a:r>
              <a:rPr lang="en-US" sz="2400" dirty="0" smtClean="0"/>
              <a:t>Four open-ended questions</a:t>
            </a:r>
            <a:endParaRPr lang="en-US" sz="2400" dirty="0"/>
          </a:p>
          <a:p>
            <a:pPr lvl="0">
              <a:buClr>
                <a:schemeClr val="tx1"/>
              </a:buClr>
              <a:buSzPct val="75000"/>
              <a:buFont typeface="Wingdings" pitchFamily="2" charset="2"/>
              <a:buChar char="§"/>
            </a:pPr>
            <a:r>
              <a:rPr lang="en-US" sz="2400" dirty="0"/>
              <a:t>All grades will alternate subject areas with Math coming first.</a:t>
            </a:r>
          </a:p>
          <a:p>
            <a:endParaRPr lang="en-US" dirty="0"/>
          </a:p>
        </p:txBody>
      </p:sp>
    </p:spTree>
    <p:extLst>
      <p:ext uri="{BB962C8B-B14F-4D97-AF65-F5344CB8AC3E}">
        <p14:creationId xmlns:p14="http://schemas.microsoft.com/office/powerpoint/2010/main" xmlns="" val="318135187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pic>
        <p:nvPicPr>
          <p:cNvPr id="121858"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457200" y="1934548"/>
            <a:ext cx="8229600" cy="38572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Rectangle 3"/>
          <p:cNvSpPr/>
          <p:nvPr/>
        </p:nvSpPr>
        <p:spPr>
          <a:xfrm>
            <a:off x="457912" y="6098232"/>
            <a:ext cx="8153400" cy="461665"/>
          </a:xfrm>
          <a:prstGeom prst="rect">
            <a:avLst/>
          </a:prstGeom>
        </p:spPr>
        <p:txBody>
          <a:bodyPr wrap="square">
            <a:spAutoFit/>
          </a:bodyPr>
          <a:lstStyle/>
          <a:p>
            <a:pPr lvl="0">
              <a:defRPr/>
            </a:pPr>
            <a:r>
              <a:rPr lang="en-US" dirty="0">
                <a:effectLst>
                  <a:outerShdw blurRad="38100" dist="38100" dir="2700000" algn="tl">
                    <a:srgbClr val="C0C0C0"/>
                  </a:outerShdw>
                </a:effectLst>
              </a:rPr>
              <a:t>Scores come from the </a:t>
            </a:r>
            <a:r>
              <a:rPr lang="en-US" b="1" u="sng" dirty="0">
                <a:effectLst>
                  <a:outerShdw blurRad="38100" dist="38100" dir="2700000" algn="tl">
                    <a:srgbClr val="C0C0C0"/>
                  </a:outerShdw>
                </a:effectLst>
              </a:rPr>
              <a:t>COMMON ONLY</a:t>
            </a:r>
            <a:r>
              <a:rPr lang="en-US" dirty="0">
                <a:effectLst>
                  <a:outerShdw blurRad="38100" dist="38100" dir="2700000" algn="tl">
                    <a:srgbClr val="C0C0C0"/>
                  </a:outerShdw>
                </a:effectLst>
                <a:latin typeface="Times New Roman" pitchFamily="18" charset="0"/>
              </a:rPr>
              <a:t>.</a:t>
            </a:r>
          </a:p>
        </p:txBody>
      </p:sp>
      <p:graphicFrame>
        <p:nvGraphicFramePr>
          <p:cNvPr id="6" name="Group 97"/>
          <p:cNvGraphicFramePr>
            <a:graphicFrameLocks noGrp="1"/>
          </p:cNvGraphicFramePr>
          <p:nvPr>
            <p:extLst>
              <p:ext uri="{D42A27DB-BD31-4B8C-83A1-F6EECF244321}">
                <p14:modId xmlns:p14="http://schemas.microsoft.com/office/powerpoint/2010/main" xmlns="" val="1785827868"/>
              </p:ext>
            </p:extLst>
          </p:nvPr>
        </p:nvGraphicFramePr>
        <p:xfrm>
          <a:off x="228600" y="1905000"/>
          <a:ext cx="8686800" cy="3946524"/>
        </p:xfrm>
        <a:graphic>
          <a:graphicData uri="http://schemas.openxmlformats.org/drawingml/2006/table">
            <a:tbl>
              <a:tblPr/>
              <a:tblGrid>
                <a:gridCol w="838200"/>
                <a:gridCol w="1092200"/>
                <a:gridCol w="973138"/>
                <a:gridCol w="957262"/>
                <a:gridCol w="965200"/>
                <a:gridCol w="965200"/>
                <a:gridCol w="965200"/>
                <a:gridCol w="965200"/>
                <a:gridCol w="965200"/>
              </a:tblGrid>
              <a:tr h="518210">
                <a:tc gridSpan="9">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800" b="1" i="0" u="none" strike="noStrike" cap="none" normalizeH="0" baseline="0" dirty="0" smtClean="0">
                          <a:ln>
                            <a:noFill/>
                          </a:ln>
                          <a:solidFill>
                            <a:srgbClr val="000066"/>
                          </a:solidFill>
                          <a:effectLst/>
                          <a:latin typeface="Arial" charset="0"/>
                        </a:rPr>
                        <a:t>2014 PSSA Math Test Format</a:t>
                      </a:r>
                    </a:p>
                  </a:txBody>
                  <a:tcPr marT="45724" marB="45724"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0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71732">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24" marB="45724"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CC66"/>
                    </a:solidFill>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rgbClr val="000066"/>
                          </a:solidFill>
                          <a:effectLst/>
                          <a:latin typeface="Arial" charset="0"/>
                        </a:rPr>
                        <a:t> </a:t>
                      </a:r>
                      <a:r>
                        <a:rPr kumimoji="0" lang="en-US" sz="2000" b="1" i="0" u="none" strike="noStrike" cap="none" normalizeH="0" baseline="0" dirty="0" smtClean="0">
                          <a:ln>
                            <a:noFill/>
                          </a:ln>
                          <a:solidFill>
                            <a:srgbClr val="000066"/>
                          </a:solidFill>
                          <a:effectLst/>
                          <a:latin typeface="Arial" charset="0"/>
                        </a:rPr>
                        <a:t>Number of Multiple Choice Items</a:t>
                      </a:r>
                      <a:r>
                        <a:rPr kumimoji="0" lang="en-US" sz="2000" b="0" i="0" u="none" strike="noStrike" cap="none" normalizeH="0" baseline="0" dirty="0" smtClean="0">
                          <a:ln>
                            <a:noFill/>
                          </a:ln>
                          <a:solidFill>
                            <a:srgbClr val="000066"/>
                          </a:solidFill>
                          <a:effectLst/>
                          <a:latin typeface="Arial" charset="0"/>
                        </a:rPr>
                        <a:t> </a:t>
                      </a:r>
                      <a:r>
                        <a:rPr kumimoji="0" lang="en-US" sz="2000" b="1" i="0" u="none" strike="noStrike" cap="none" normalizeH="0" baseline="0" dirty="0" smtClean="0">
                          <a:ln>
                            <a:noFill/>
                          </a:ln>
                          <a:solidFill>
                            <a:srgbClr val="000066"/>
                          </a:solidFill>
                          <a:effectLst/>
                          <a:latin typeface="Arial" charset="0"/>
                        </a:rPr>
                        <a:t>per Student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2D55"/>
                          </a:solidFill>
                          <a:effectLst/>
                          <a:latin typeface="Arial" charset="0"/>
                        </a:rPr>
                        <a:t>(1 point each)</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000066"/>
                          </a:solidFill>
                          <a:effectLst/>
                          <a:latin typeface="Arial" charset="0"/>
                        </a:rPr>
                        <a:t>Number of Open-Ended Items per Student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2D55"/>
                          </a:solidFill>
                          <a:effectLst/>
                          <a:latin typeface="Arial" charset="0"/>
                        </a:rPr>
                        <a:t>(4 points each)</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hMerge="1">
                  <a:txBody>
                    <a:bodyPr/>
                    <a:lstStyle/>
                    <a:p>
                      <a:endParaRPr lang="en-US"/>
                    </a:p>
                  </a:txBody>
                  <a:tcPr/>
                </a:tc>
                <a:tc h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marT="45724" marB="45724"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CC66"/>
                    </a:solidFill>
                  </a:tcPr>
                </a:tc>
              </a:tr>
              <a:tr h="124370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66"/>
                          </a:solidFill>
                          <a:effectLst/>
                          <a:latin typeface="Arial" charset="0"/>
                        </a:rPr>
                        <a:t>Grade</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D1A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Estimated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Time of Test</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7FD7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dirty="0" smtClean="0">
                          <a:ln>
                            <a:noFill/>
                          </a:ln>
                          <a:solidFill>
                            <a:srgbClr val="000066"/>
                          </a:solidFill>
                          <a:effectLst/>
                          <a:latin typeface="Arial" charset="0"/>
                        </a:rPr>
                        <a:t>Common</a:t>
                      </a:r>
                      <a:r>
                        <a:rPr kumimoji="0" lang="en-US" sz="1400" b="1" i="0" u="none" strike="noStrike" cap="none" normalizeH="0" baseline="0" dirty="0" smtClean="0">
                          <a:ln>
                            <a:noFill/>
                          </a:ln>
                          <a:solidFill>
                            <a:srgbClr val="000066"/>
                          </a:solidFill>
                          <a:effectLst/>
                          <a:latin typeface="Arial" charset="0"/>
                        </a:rPr>
                        <a:t> Multiple Choice Items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Equating Block Items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Field Test Items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sng" strike="noStrike" cap="none" normalizeH="0" baseline="0" dirty="0" smtClean="0">
                          <a:ln>
                            <a:noFill/>
                          </a:ln>
                          <a:solidFill>
                            <a:srgbClr val="000066"/>
                          </a:solidFill>
                          <a:effectLst/>
                          <a:latin typeface="Arial" charset="0"/>
                        </a:rPr>
                        <a:t>Common</a:t>
                      </a:r>
                      <a:r>
                        <a:rPr kumimoji="0" lang="en-US" sz="1400" b="1" i="0" u="none" strike="noStrike" cap="none" normalizeH="0" baseline="0" dirty="0" smtClean="0">
                          <a:ln>
                            <a:noFill/>
                          </a:ln>
                          <a:solidFill>
                            <a:srgbClr val="000066"/>
                          </a:solidFill>
                          <a:effectLst/>
                          <a:latin typeface="Arial" charset="0"/>
                        </a:rPr>
                        <a:t> Open-Ended Items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rgbClr val="000066"/>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Equating Block Items</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1" i="0" u="none" strike="noStrike" cap="none" normalizeH="0" baseline="0" dirty="0" smtClean="0">
                        <a:ln>
                          <a:noFill/>
                        </a:ln>
                        <a:solidFill>
                          <a:srgbClr val="000066"/>
                        </a:solidFill>
                        <a:effectLst/>
                        <a:latin typeface="Arial" charset="0"/>
                      </a:endParaRP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Field Test Items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Total Number of Score Points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D1AF"/>
                    </a:solidFill>
                  </a:tcPr>
                </a:tc>
              </a:tr>
              <a:tr h="81287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3-8</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D1A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180 minutes</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3 sessions</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7FD77"/>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2D55"/>
                          </a:solidFill>
                          <a:effectLst>
                            <a:outerShdw blurRad="38100" dist="38100" dir="2700000" algn="tl">
                              <a:srgbClr val="000000"/>
                            </a:outerShdw>
                          </a:effectLst>
                          <a:latin typeface="Arial" charset="0"/>
                        </a:rPr>
                        <a:t>60</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0066"/>
                          </a:solidFill>
                          <a:effectLst/>
                          <a:latin typeface="Arial" charset="0"/>
                        </a:rPr>
                        <a:t>2</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0066"/>
                          </a:solidFill>
                          <a:effectLst/>
                          <a:latin typeface="Arial" charset="0"/>
                        </a:rPr>
                        <a:t>10</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BFFF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2D55"/>
                          </a:solidFill>
                          <a:effectLst>
                            <a:outerShdw blurRad="38100" dist="38100" dir="2700000" algn="tl">
                              <a:srgbClr val="000000"/>
                            </a:outerShdw>
                          </a:effectLst>
                          <a:latin typeface="Arial" charset="0"/>
                        </a:rPr>
                        <a:t>3</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0066"/>
                          </a:solidFill>
                          <a:effectLst/>
                          <a:latin typeface="Arial" charset="0"/>
                        </a:rPr>
                        <a:t>0</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dirty="0" smtClean="0">
                          <a:ln>
                            <a:noFill/>
                          </a:ln>
                          <a:solidFill>
                            <a:srgbClr val="000066"/>
                          </a:solidFill>
                          <a:effectLst/>
                          <a:latin typeface="Arial" charset="0"/>
                        </a:rPr>
                        <a:t>1</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A7FE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rgbClr val="FF0066"/>
                          </a:solidFill>
                          <a:effectLst>
                            <a:outerShdw blurRad="38100" dist="38100" dir="2700000" algn="tl">
                              <a:srgbClr val="000000"/>
                            </a:outerShdw>
                          </a:effectLst>
                          <a:latin typeface="Arial" charset="0"/>
                        </a:rPr>
                        <a:t>60</a:t>
                      </a:r>
                      <a:r>
                        <a:rPr kumimoji="0" lang="en-US" sz="1800" b="0" i="0" u="none" strike="noStrike" cap="none" normalizeH="0" baseline="0" dirty="0" smtClean="0">
                          <a:ln>
                            <a:noFill/>
                          </a:ln>
                          <a:solidFill>
                            <a:srgbClr val="000066"/>
                          </a:solidFill>
                          <a:effectLst>
                            <a:outerShdw blurRad="38100" dist="38100" dir="2700000" algn="tl">
                              <a:srgbClr val="000000"/>
                            </a:outerShdw>
                          </a:effectLst>
                          <a:latin typeface="Arial" charset="0"/>
                        </a:rPr>
                        <a:t>+</a:t>
                      </a:r>
                      <a:r>
                        <a:rPr kumimoji="0" lang="en-US" sz="1800" b="0" i="0" u="none" strike="noStrike" cap="none" normalizeH="0" baseline="0" dirty="0" smtClean="0">
                          <a:ln>
                            <a:noFill/>
                          </a:ln>
                          <a:solidFill>
                            <a:srgbClr val="FF0066"/>
                          </a:solidFill>
                          <a:effectLst>
                            <a:outerShdw blurRad="38100" dist="38100" dir="2700000" algn="tl">
                              <a:srgbClr val="000000"/>
                            </a:outerShdw>
                          </a:effectLst>
                          <a:latin typeface="Arial" charset="0"/>
                        </a:rPr>
                        <a:t>12</a:t>
                      </a:r>
                      <a:r>
                        <a:rPr kumimoji="0" lang="en-US" sz="1800" b="0" i="0" u="none" strike="noStrike" cap="none" normalizeH="0" baseline="0" dirty="0" smtClean="0">
                          <a:ln>
                            <a:noFill/>
                          </a:ln>
                          <a:solidFill>
                            <a:srgbClr val="000066"/>
                          </a:solidFill>
                          <a:effectLst>
                            <a:outerShdw blurRad="38100" dist="38100" dir="2700000" algn="tl">
                              <a:srgbClr val="000000"/>
                            </a:outerShdw>
                          </a:effectLst>
                          <a:latin typeface="Arial" charset="0"/>
                        </a:rPr>
                        <a: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FF2D55"/>
                          </a:solidFill>
                          <a:effectLst>
                            <a:outerShdw blurRad="38100" dist="38100" dir="2700000" algn="tl">
                              <a:srgbClr val="000000"/>
                            </a:outerShdw>
                          </a:effectLst>
                          <a:latin typeface="Arial" charset="0"/>
                        </a:rPr>
                        <a:t>72</a:t>
                      </a:r>
                    </a:p>
                  </a:txBody>
                  <a:tcPr marT="45724" marB="45724" anchor="ctr" horzOverflow="overflow">
                    <a:lnL w="12700" cap="flat" cmpd="sng" algn="ctr">
                      <a:solidFill>
                        <a:srgbClr val="000066"/>
                      </a:solidFill>
                      <a:prstDash val="solid"/>
                      <a:round/>
                      <a:headEnd type="none" w="sm" len="sm"/>
                      <a:tailEnd type="none" w="sm" len="sm"/>
                    </a:lnL>
                    <a:lnR w="12700" cap="flat" cmpd="sng" algn="ctr">
                      <a:solidFill>
                        <a:srgbClr val="000066"/>
                      </a:solidFill>
                      <a:prstDash val="solid"/>
                      <a:round/>
                      <a:headEnd type="none" w="sm" len="sm"/>
                      <a:tailEnd type="none" w="sm" len="sm"/>
                    </a:lnR>
                    <a:lnT w="12700" cap="flat" cmpd="sng" algn="ctr">
                      <a:solidFill>
                        <a:srgbClr val="000066"/>
                      </a:solidFill>
                      <a:prstDash val="solid"/>
                      <a:round/>
                      <a:headEnd type="none" w="sm" len="sm"/>
                      <a:tailEnd type="none" w="sm" len="sm"/>
                    </a:lnT>
                    <a:lnB w="12700" cap="flat" cmpd="sng" algn="ctr">
                      <a:solidFill>
                        <a:srgbClr val="000066"/>
                      </a:solidFill>
                      <a:prstDash val="solid"/>
                      <a:round/>
                      <a:headEnd type="none" w="sm" len="sm"/>
                      <a:tailEnd type="none" w="sm" len="sm"/>
                    </a:lnB>
                    <a:lnTlToBr>
                      <a:noFill/>
                    </a:lnTlToBr>
                    <a:lnBlToTr>
                      <a:noFill/>
                    </a:lnBlToTr>
                    <a:solidFill>
                      <a:srgbClr val="FFD1AF"/>
                    </a:solidFill>
                  </a:tcPr>
                </a:tc>
              </a:tr>
            </a:tbl>
          </a:graphicData>
        </a:graphic>
      </p:graphicFrame>
    </p:spTree>
    <p:extLst>
      <p:ext uri="{BB962C8B-B14F-4D97-AF65-F5344CB8AC3E}">
        <p14:creationId xmlns:p14="http://schemas.microsoft.com/office/powerpoint/2010/main" xmlns="" val="379953660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133600"/>
            <a:ext cx="8229600" cy="3992564"/>
          </a:xfrm>
        </p:spPr>
        <p:txBody>
          <a:bodyPr/>
          <a:lstStyle/>
          <a:p>
            <a:pPr lvl="0">
              <a:lnSpc>
                <a:spcPct val="90000"/>
              </a:lnSpc>
              <a:buClr>
                <a:schemeClr val="tx1"/>
              </a:buClr>
              <a:buSzPct val="75000"/>
              <a:buFont typeface="Wingdings" pitchFamily="2" charset="2"/>
              <a:buChar char="§"/>
            </a:pPr>
            <a:r>
              <a:rPr lang="en-US" dirty="0"/>
              <a:t>Embedded Field </a:t>
            </a:r>
            <a:r>
              <a:rPr lang="en-US" dirty="0" smtClean="0"/>
              <a:t>Test based on PCS</a:t>
            </a:r>
          </a:p>
          <a:p>
            <a:pPr lvl="0">
              <a:lnSpc>
                <a:spcPct val="90000"/>
              </a:lnSpc>
              <a:buClr>
                <a:schemeClr val="tx1"/>
              </a:buClr>
              <a:buSzPct val="75000"/>
              <a:buFont typeface="Wingdings" pitchFamily="2" charset="2"/>
              <a:buChar char="§"/>
            </a:pPr>
            <a:r>
              <a:rPr lang="en-US" dirty="0" smtClean="0"/>
              <a:t>Open-Ended </a:t>
            </a:r>
            <a:r>
              <a:rPr lang="en-US" dirty="0"/>
              <a:t>items scored on a 0-4 scale</a:t>
            </a:r>
          </a:p>
          <a:p>
            <a:pPr lvl="0">
              <a:lnSpc>
                <a:spcPct val="90000"/>
              </a:lnSpc>
              <a:buClr>
                <a:schemeClr val="tx1"/>
              </a:buClr>
              <a:buSzPct val="75000"/>
              <a:buFont typeface="Wingdings" pitchFamily="2" charset="2"/>
              <a:buChar char="§"/>
            </a:pPr>
            <a:r>
              <a:rPr lang="en-US" dirty="0"/>
              <a:t>Item-specific scoring guidelines but no general </a:t>
            </a:r>
            <a:r>
              <a:rPr lang="en-US" dirty="0" smtClean="0"/>
              <a:t>rubric</a:t>
            </a:r>
            <a:endParaRPr lang="en-US" dirty="0"/>
          </a:p>
          <a:p>
            <a:pPr lvl="0">
              <a:lnSpc>
                <a:spcPct val="90000"/>
              </a:lnSpc>
              <a:buClr>
                <a:schemeClr val="tx1"/>
              </a:buClr>
              <a:buSzPct val="75000"/>
              <a:buFont typeface="Wingdings" pitchFamily="2" charset="2"/>
              <a:buChar char="§"/>
            </a:pPr>
            <a:r>
              <a:rPr lang="en-US" dirty="0"/>
              <a:t>Formula sheets will be provided for grades </a:t>
            </a:r>
            <a:r>
              <a:rPr lang="en-US" dirty="0" smtClean="0"/>
              <a:t>4 through 8. </a:t>
            </a:r>
          </a:p>
          <a:p>
            <a:pPr lvl="1">
              <a:lnSpc>
                <a:spcPct val="90000"/>
              </a:lnSpc>
              <a:buClr>
                <a:schemeClr val="tx1"/>
              </a:buClr>
              <a:buSzPct val="75000"/>
              <a:buFont typeface="Courier New" pitchFamily="49" charset="0"/>
              <a:buChar char="o"/>
            </a:pPr>
            <a:r>
              <a:rPr lang="en-US" dirty="0" smtClean="0"/>
              <a:t>See </a:t>
            </a:r>
            <a:r>
              <a:rPr lang="en-US" dirty="0"/>
              <a:t>Resource Materials on our web site for the formula sheets and item </a:t>
            </a:r>
            <a:r>
              <a:rPr lang="en-US" dirty="0" smtClean="0"/>
              <a:t>samplers</a:t>
            </a:r>
            <a:endParaRPr lang="en-US" dirty="0"/>
          </a:p>
          <a:p>
            <a:endParaRPr lang="en-US" dirty="0"/>
          </a:p>
        </p:txBody>
      </p:sp>
    </p:spTree>
    <p:extLst>
      <p:ext uri="{BB962C8B-B14F-4D97-AF65-F5344CB8AC3E}">
        <p14:creationId xmlns:p14="http://schemas.microsoft.com/office/powerpoint/2010/main" xmlns="" val="7377857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Item Specifics</a:t>
            </a:r>
            <a:endParaRPr lang="en-US" dirty="0">
              <a:solidFill>
                <a:schemeClr val="tx1"/>
              </a:solidFill>
            </a:endParaRPr>
          </a:p>
        </p:txBody>
      </p:sp>
      <p:sp>
        <p:nvSpPr>
          <p:cNvPr id="3" name="Content Placeholder 2"/>
          <p:cNvSpPr>
            <a:spLocks noGrp="1"/>
          </p:cNvSpPr>
          <p:nvPr>
            <p:ph idx="1"/>
          </p:nvPr>
        </p:nvSpPr>
        <p:spPr>
          <a:xfrm>
            <a:off x="457200" y="2209800"/>
            <a:ext cx="8229600" cy="4114800"/>
          </a:xfrm>
        </p:spPr>
        <p:txBody>
          <a:bodyPr/>
          <a:lstStyle/>
          <a:p>
            <a:pPr lvl="0">
              <a:buClr>
                <a:schemeClr val="tx1"/>
              </a:buClr>
              <a:buSzPct val="75000"/>
              <a:buFont typeface="Wingdings" pitchFamily="2" charset="2"/>
              <a:buChar char="§"/>
            </a:pPr>
            <a:r>
              <a:rPr lang="en-US" sz="2400" dirty="0" smtClean="0"/>
              <a:t>Multiple choice </a:t>
            </a:r>
            <a:r>
              <a:rPr lang="en-US" sz="2400" dirty="0"/>
              <a:t>items based on Eligible </a:t>
            </a:r>
            <a:r>
              <a:rPr lang="en-US" sz="2400" dirty="0" smtClean="0"/>
              <a:t>Content*</a:t>
            </a:r>
            <a:endParaRPr lang="en-US" sz="2400" dirty="0"/>
          </a:p>
          <a:p>
            <a:pPr lvl="0">
              <a:buClr>
                <a:schemeClr val="tx1"/>
              </a:buClr>
              <a:buSzPct val="75000"/>
              <a:buFont typeface="Wingdings" pitchFamily="2" charset="2"/>
              <a:buChar char="§"/>
            </a:pPr>
            <a:r>
              <a:rPr lang="en-US" sz="2400" dirty="0" smtClean="0"/>
              <a:t>Open-ended </a:t>
            </a:r>
            <a:r>
              <a:rPr lang="en-US" sz="2400" dirty="0"/>
              <a:t>items based on Anchor (</a:t>
            </a:r>
            <a:r>
              <a:rPr lang="en-US" sz="2400" b="1" i="1" dirty="0"/>
              <a:t>Verbs</a:t>
            </a:r>
            <a:r>
              <a:rPr lang="en-US" sz="2400" dirty="0"/>
              <a:t> come from Anchor, Anchor Descriptor or Eligible Content; </a:t>
            </a:r>
            <a:r>
              <a:rPr lang="en-US" sz="2400" b="1" i="1" dirty="0"/>
              <a:t>Content</a:t>
            </a:r>
            <a:r>
              <a:rPr lang="en-US" sz="2400" dirty="0"/>
              <a:t> comes from Eligible Content.)</a:t>
            </a:r>
          </a:p>
          <a:p>
            <a:pPr lvl="0">
              <a:buClr>
                <a:schemeClr val="tx1"/>
              </a:buClr>
              <a:buSzPct val="75000"/>
              <a:buFont typeface="Wingdings" pitchFamily="2" charset="2"/>
              <a:buChar char="§"/>
            </a:pPr>
            <a:r>
              <a:rPr lang="en-US" sz="2400" dirty="0" smtClean="0"/>
              <a:t>Reminder:</a:t>
            </a:r>
          </a:p>
          <a:p>
            <a:pPr marL="0" lvl="0" indent="0">
              <a:buClr>
                <a:schemeClr val="tx1"/>
              </a:buClr>
              <a:buSzPct val="75000"/>
              <a:buNone/>
            </a:pPr>
            <a:r>
              <a:rPr lang="en-US" sz="2800" dirty="0"/>
              <a:t>	</a:t>
            </a:r>
            <a:r>
              <a:rPr lang="en-US" sz="2400" dirty="0" smtClean="0"/>
              <a:t>Have </a:t>
            </a:r>
            <a:r>
              <a:rPr lang="en-US" sz="2400" dirty="0"/>
              <a:t>students read the OE items carefully </a:t>
            </a:r>
            <a:r>
              <a:rPr lang="en-US" sz="2400" dirty="0" smtClean="0"/>
              <a:t>and </a:t>
            </a:r>
          </a:p>
          <a:p>
            <a:pPr marL="0" lvl="0" indent="0">
              <a:buClr>
                <a:schemeClr val="tx1"/>
              </a:buClr>
              <a:buSzPct val="75000"/>
              <a:buNone/>
            </a:pPr>
            <a:r>
              <a:rPr lang="en-US" sz="2400" dirty="0"/>
              <a:t>	</a:t>
            </a:r>
            <a:r>
              <a:rPr lang="en-US" sz="2400" dirty="0" smtClean="0"/>
              <a:t>answer </a:t>
            </a:r>
            <a:r>
              <a:rPr lang="en-US" sz="2400" b="1" i="1" u="sng" dirty="0"/>
              <a:t>exactly</a:t>
            </a:r>
            <a:r>
              <a:rPr lang="en-US" sz="2400" dirty="0"/>
              <a:t> what is being asked</a:t>
            </a:r>
            <a:r>
              <a:rPr lang="en-US" sz="2400" dirty="0" smtClean="0"/>
              <a:t>.</a:t>
            </a:r>
          </a:p>
          <a:p>
            <a:pPr lvl="0">
              <a:buClr>
                <a:srgbClr val="FF2D55"/>
              </a:buClr>
              <a:buSzPct val="150000"/>
              <a:buNone/>
            </a:pPr>
            <a:endParaRPr lang="en-US" sz="2400" dirty="0">
              <a:solidFill>
                <a:srgbClr val="000080"/>
              </a:solidFill>
            </a:endParaRPr>
          </a:p>
          <a:p>
            <a:pPr marL="0" indent="0">
              <a:buNone/>
            </a:pPr>
            <a:r>
              <a:rPr lang="en-US" sz="2000" dirty="0" smtClean="0"/>
              <a:t>*All items based on the PCS may cross Eligible Content and Anchors and Reporting Categories.</a:t>
            </a:r>
            <a:endParaRPr lang="en-US" sz="2000" dirty="0"/>
          </a:p>
        </p:txBody>
      </p:sp>
    </p:spTree>
    <p:extLst>
      <p:ext uri="{BB962C8B-B14F-4D97-AF65-F5344CB8AC3E}">
        <p14:creationId xmlns:p14="http://schemas.microsoft.com/office/powerpoint/2010/main" xmlns="" val="13002831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1447800"/>
            <a:ext cx="8229600" cy="3810000"/>
          </a:xfrm>
        </p:spPr>
        <p:txBody>
          <a:bodyPr/>
          <a:lstStyle/>
          <a:p>
            <a:r>
              <a:rPr lang="en-US" dirty="0" smtClean="0"/>
              <a:t>New This Year</a:t>
            </a:r>
          </a:p>
          <a:p>
            <a:pPr lvl="1"/>
            <a:r>
              <a:rPr lang="en-US" dirty="0" smtClean="0"/>
              <a:t>Questions on Accountability, contact:</a:t>
            </a:r>
          </a:p>
          <a:p>
            <a:pPr lvl="2"/>
            <a:r>
              <a:rPr lang="en-US" dirty="0" smtClean="0"/>
              <a:t>ra-pas@pa.gov</a:t>
            </a:r>
            <a:endParaRPr lang="en-US" dirty="0"/>
          </a:p>
          <a:p>
            <a:pPr lvl="2"/>
            <a:r>
              <a:rPr lang="en-US" dirty="0" smtClean="0"/>
              <a:t>ra-paprofile@pa.gov</a:t>
            </a:r>
          </a:p>
          <a:p>
            <a:pPr marL="914400" lvl="2" indent="0">
              <a:buNone/>
            </a:pPr>
            <a:endParaRPr lang="en-US" dirty="0"/>
          </a:p>
        </p:txBody>
      </p:sp>
    </p:spTree>
    <p:extLst>
      <p:ext uri="{BB962C8B-B14F-4D97-AF65-F5344CB8AC3E}">
        <p14:creationId xmlns:p14="http://schemas.microsoft.com/office/powerpoint/2010/main" xmlns="" val="68404613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Item Specifics</a:t>
            </a:r>
            <a:endParaRPr lang="en-US" dirty="0">
              <a:solidFill>
                <a:schemeClr val="tx1"/>
              </a:solidFill>
            </a:endParaRPr>
          </a:p>
        </p:txBody>
      </p:sp>
      <p:sp>
        <p:nvSpPr>
          <p:cNvPr id="3" name="Content Placeholder 2"/>
          <p:cNvSpPr>
            <a:spLocks noGrp="1"/>
          </p:cNvSpPr>
          <p:nvPr>
            <p:ph idx="1"/>
          </p:nvPr>
        </p:nvSpPr>
        <p:spPr>
          <a:xfrm>
            <a:off x="457200" y="2209800"/>
            <a:ext cx="8229600" cy="3916364"/>
          </a:xfrm>
        </p:spPr>
        <p:txBody>
          <a:bodyPr/>
          <a:lstStyle/>
          <a:p>
            <a:pPr lvl="0">
              <a:buClr>
                <a:schemeClr val="tx1"/>
              </a:buClr>
              <a:buSzPct val="75000"/>
              <a:buFont typeface="Wingdings" pitchFamily="2" charset="2"/>
              <a:buChar char="§"/>
            </a:pPr>
            <a:r>
              <a:rPr lang="en-US" sz="2400" dirty="0"/>
              <a:t>Examples of how OE items might be phrased:</a:t>
            </a:r>
          </a:p>
          <a:p>
            <a:pPr lvl="1">
              <a:buNone/>
            </a:pPr>
            <a:r>
              <a:rPr lang="en-US" sz="2400" dirty="0"/>
              <a:t>    - Show or explain all your work.</a:t>
            </a:r>
          </a:p>
          <a:p>
            <a:pPr lvl="1">
              <a:buNone/>
            </a:pPr>
            <a:r>
              <a:rPr lang="en-US" sz="2400" dirty="0"/>
              <a:t>    - Show all your work. Explain why you did each</a:t>
            </a:r>
          </a:p>
          <a:p>
            <a:pPr lvl="1">
              <a:buNone/>
            </a:pPr>
            <a:r>
              <a:rPr lang="en-US" sz="2400" dirty="0"/>
              <a:t>         step.</a:t>
            </a:r>
          </a:p>
          <a:p>
            <a:pPr lvl="1">
              <a:buNone/>
            </a:pPr>
            <a:r>
              <a:rPr lang="en-US" sz="2400" dirty="0"/>
              <a:t>    - Explain why [something is true or false]</a:t>
            </a:r>
          </a:p>
          <a:p>
            <a:pPr lvl="1">
              <a:buNone/>
            </a:pPr>
            <a:r>
              <a:rPr lang="en-US" sz="2400" dirty="0"/>
              <a:t>    - Describe how [doing something affects</a:t>
            </a:r>
          </a:p>
          <a:p>
            <a:pPr lvl="1">
              <a:buNone/>
            </a:pPr>
            <a:r>
              <a:rPr lang="en-US" sz="2400" dirty="0"/>
              <a:t>         something else; to find something, </a:t>
            </a:r>
            <a:r>
              <a:rPr lang="en-US" sz="2400" dirty="0" smtClean="0"/>
              <a:t>etc.]</a:t>
            </a:r>
            <a:endParaRPr lang="en-US" sz="2400" dirty="0"/>
          </a:p>
          <a:p>
            <a:endParaRPr lang="en-US" dirty="0"/>
          </a:p>
        </p:txBody>
      </p:sp>
    </p:spTree>
    <p:extLst>
      <p:ext uri="{BB962C8B-B14F-4D97-AF65-F5344CB8AC3E}">
        <p14:creationId xmlns:p14="http://schemas.microsoft.com/office/powerpoint/2010/main" xmlns="" val="17576161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133600"/>
            <a:ext cx="8229600" cy="3992564"/>
          </a:xfrm>
        </p:spPr>
        <p:txBody>
          <a:bodyPr/>
          <a:lstStyle/>
          <a:p>
            <a:pPr marL="0" lvl="0" indent="0">
              <a:lnSpc>
                <a:spcPct val="90000"/>
              </a:lnSpc>
              <a:buClr>
                <a:srgbClr val="FF2D55"/>
              </a:buClr>
              <a:buSzPct val="150000"/>
              <a:buNone/>
            </a:pPr>
            <a:r>
              <a:rPr lang="en-US" sz="2400" dirty="0"/>
              <a:t>Roy is running for class president. He polls 50 students. </a:t>
            </a:r>
            <a:r>
              <a:rPr lang="en-US" sz="2400" dirty="0" smtClean="0"/>
              <a:t>60 percent </a:t>
            </a:r>
            <a:r>
              <a:rPr lang="en-US" sz="2400" dirty="0"/>
              <a:t>of them say they will vote for him. </a:t>
            </a:r>
          </a:p>
          <a:p>
            <a:pPr marL="0" lvl="0" indent="0">
              <a:lnSpc>
                <a:spcPct val="90000"/>
              </a:lnSpc>
              <a:buNone/>
            </a:pPr>
            <a:endParaRPr lang="en-US" sz="2400" dirty="0"/>
          </a:p>
          <a:p>
            <a:pPr marL="457200" lvl="1" indent="0">
              <a:lnSpc>
                <a:spcPct val="90000"/>
              </a:lnSpc>
              <a:buNone/>
            </a:pPr>
            <a:r>
              <a:rPr lang="en-US" sz="2400" dirty="0"/>
              <a:t>A. There are 350 students in Roy’s class. Based on his survey, how many students should he expect to vote for him? Show or explain all your work.</a:t>
            </a:r>
          </a:p>
          <a:p>
            <a:pPr marL="457200" lvl="1" indent="0">
              <a:lnSpc>
                <a:spcPct val="90000"/>
              </a:lnSpc>
              <a:buNone/>
            </a:pPr>
            <a:endParaRPr lang="en-US" sz="2400" dirty="0"/>
          </a:p>
          <a:p>
            <a:pPr marL="457200" lvl="1" indent="0">
              <a:lnSpc>
                <a:spcPct val="90000"/>
              </a:lnSpc>
              <a:buNone/>
            </a:pPr>
            <a:r>
              <a:rPr lang="en-US" sz="2400" dirty="0"/>
              <a:t>B. Roy will sell fruit drinks to raise money for his campaign. A fruit drink cost $0.10 and he sells it for $0.50. How many fruit drinks does Roy need to sell to earn $80? Show all your work. Explain why you did each step.</a:t>
            </a:r>
          </a:p>
          <a:p>
            <a:endParaRPr lang="en-US" dirty="0"/>
          </a:p>
        </p:txBody>
      </p:sp>
    </p:spTree>
    <p:extLst>
      <p:ext uri="{BB962C8B-B14F-4D97-AF65-F5344CB8AC3E}">
        <p14:creationId xmlns:p14="http://schemas.microsoft.com/office/powerpoint/2010/main" xmlns="" val="8379623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1905000"/>
            <a:ext cx="8229600" cy="4221164"/>
          </a:xfrm>
        </p:spPr>
        <p:txBody>
          <a:bodyPr/>
          <a:lstStyle/>
          <a:p>
            <a:pPr lvl="0">
              <a:lnSpc>
                <a:spcPct val="90000"/>
              </a:lnSpc>
              <a:buNone/>
            </a:pPr>
            <a:r>
              <a:rPr lang="en-US" sz="3600" dirty="0" smtClean="0"/>
              <a:t>Rubric </a:t>
            </a:r>
            <a:r>
              <a:rPr lang="en-US" sz="2400" dirty="0" smtClean="0"/>
              <a:t>(for sample item only)</a:t>
            </a:r>
            <a:r>
              <a:rPr lang="en-US" sz="3600" dirty="0" smtClean="0"/>
              <a:t>:</a:t>
            </a:r>
            <a:endParaRPr lang="en-US" sz="3600" dirty="0"/>
          </a:p>
          <a:p>
            <a:pPr lvl="0">
              <a:lnSpc>
                <a:spcPct val="90000"/>
              </a:lnSpc>
              <a:buNone/>
            </a:pPr>
            <a:r>
              <a:rPr lang="en-US" sz="2400" b="1" dirty="0"/>
              <a:t>   </a:t>
            </a:r>
            <a:r>
              <a:rPr lang="en-US" sz="2400" dirty="0"/>
              <a:t>Part A:</a:t>
            </a:r>
          </a:p>
          <a:p>
            <a:pPr lvl="1">
              <a:lnSpc>
                <a:spcPct val="90000"/>
              </a:lnSpc>
              <a:buNone/>
            </a:pPr>
            <a:r>
              <a:rPr lang="en-US" sz="2400" dirty="0"/>
              <a:t>- ½ point for correct answer</a:t>
            </a:r>
          </a:p>
          <a:p>
            <a:pPr lvl="1">
              <a:lnSpc>
                <a:spcPct val="90000"/>
              </a:lnSpc>
              <a:buNone/>
            </a:pPr>
            <a:r>
              <a:rPr lang="en-US" sz="2400" dirty="0"/>
              <a:t>- 1 point for complete and correct work OR</a:t>
            </a:r>
          </a:p>
          <a:p>
            <a:pPr lvl="1">
              <a:lnSpc>
                <a:spcPct val="90000"/>
              </a:lnSpc>
              <a:buNone/>
            </a:pPr>
            <a:r>
              <a:rPr lang="en-US" sz="2400" dirty="0"/>
              <a:t>	½ point for correct but incomplete work.</a:t>
            </a:r>
          </a:p>
          <a:p>
            <a:pPr lvl="0">
              <a:lnSpc>
                <a:spcPct val="90000"/>
              </a:lnSpc>
              <a:buNone/>
            </a:pPr>
            <a:r>
              <a:rPr lang="en-US" sz="2400" b="1" dirty="0"/>
              <a:t>   </a:t>
            </a:r>
            <a:r>
              <a:rPr lang="en-US" sz="2400" dirty="0"/>
              <a:t>Part B:</a:t>
            </a:r>
          </a:p>
          <a:p>
            <a:pPr lvl="1">
              <a:lnSpc>
                <a:spcPct val="90000"/>
              </a:lnSpc>
              <a:buNone/>
            </a:pPr>
            <a:r>
              <a:rPr lang="en-US" sz="2400" dirty="0"/>
              <a:t>- 1/2 point for correct answer</a:t>
            </a:r>
          </a:p>
          <a:p>
            <a:pPr lvl="1">
              <a:lnSpc>
                <a:spcPct val="90000"/>
              </a:lnSpc>
              <a:buNone/>
            </a:pPr>
            <a:r>
              <a:rPr lang="en-US" sz="2400" dirty="0"/>
              <a:t>- 1 point for correct and compete work OR</a:t>
            </a:r>
          </a:p>
          <a:p>
            <a:pPr lvl="1">
              <a:lnSpc>
                <a:spcPct val="90000"/>
              </a:lnSpc>
              <a:buNone/>
            </a:pPr>
            <a:r>
              <a:rPr lang="en-US" sz="2400" dirty="0"/>
              <a:t>	½ point for correct but incomplete work.</a:t>
            </a:r>
          </a:p>
          <a:p>
            <a:pPr lvl="1">
              <a:lnSpc>
                <a:spcPct val="90000"/>
              </a:lnSpc>
              <a:buNone/>
            </a:pPr>
            <a:r>
              <a:rPr lang="en-US" sz="2400" dirty="0"/>
              <a:t>- 1 point for correct and complete explanation.</a:t>
            </a:r>
          </a:p>
          <a:p>
            <a:pPr lvl="1">
              <a:lnSpc>
                <a:spcPct val="90000"/>
              </a:lnSpc>
              <a:buNone/>
            </a:pPr>
            <a:r>
              <a:rPr lang="en-US" sz="2400" dirty="0"/>
              <a:t>	½ point for correct but incomplete explanation.</a:t>
            </a:r>
          </a:p>
          <a:p>
            <a:endParaRPr lang="en-US" dirty="0">
              <a:solidFill>
                <a:srgbClr val="000080"/>
              </a:solidFill>
            </a:endParaRPr>
          </a:p>
        </p:txBody>
      </p:sp>
    </p:spTree>
    <p:extLst>
      <p:ext uri="{BB962C8B-B14F-4D97-AF65-F5344CB8AC3E}">
        <p14:creationId xmlns:p14="http://schemas.microsoft.com/office/powerpoint/2010/main" xmlns="" val="6369878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209800"/>
            <a:ext cx="8229600" cy="3916364"/>
          </a:xfrm>
        </p:spPr>
        <p:txBody>
          <a:bodyPr/>
          <a:lstStyle/>
          <a:p>
            <a:pPr lvl="0">
              <a:buClr>
                <a:srgbClr val="FF2D55"/>
              </a:buClr>
              <a:buSzPct val="150000"/>
              <a:buNone/>
            </a:pPr>
            <a:r>
              <a:rPr lang="en-US" sz="3600" dirty="0"/>
              <a:t>Rubric </a:t>
            </a:r>
            <a:r>
              <a:rPr lang="en-US" sz="3600" dirty="0" smtClean="0"/>
              <a:t>Metric:</a:t>
            </a:r>
            <a:endParaRPr lang="en-US" sz="3600" dirty="0"/>
          </a:p>
          <a:p>
            <a:pPr lvl="0">
              <a:lnSpc>
                <a:spcPct val="50000"/>
              </a:lnSpc>
              <a:buNone/>
            </a:pPr>
            <a:endParaRPr lang="en-US" sz="2800" dirty="0"/>
          </a:p>
          <a:p>
            <a:pPr lvl="0">
              <a:buClr>
                <a:srgbClr val="FF2D55"/>
              </a:buClr>
              <a:buSzPct val="150000"/>
              <a:buNone/>
            </a:pPr>
            <a:r>
              <a:rPr lang="en-US" sz="2800" dirty="0"/>
              <a:t>Total Points (within)	             Score (on)</a:t>
            </a:r>
          </a:p>
          <a:p>
            <a:pPr lvl="0">
              <a:lnSpc>
                <a:spcPct val="50000"/>
              </a:lnSpc>
              <a:buNone/>
            </a:pPr>
            <a:r>
              <a:rPr lang="en-US" sz="2800" dirty="0"/>
              <a:t>         </a:t>
            </a:r>
            <a:r>
              <a:rPr lang="en-US" sz="2800" dirty="0" smtClean="0"/>
              <a:t>	  4</a:t>
            </a:r>
            <a:r>
              <a:rPr lang="en-US" sz="2800" dirty="0"/>
              <a:t>					4</a:t>
            </a:r>
          </a:p>
          <a:p>
            <a:pPr lvl="1">
              <a:buNone/>
            </a:pPr>
            <a:r>
              <a:rPr lang="en-US" sz="2400" dirty="0"/>
              <a:t>     3 – 3 ½			      </a:t>
            </a:r>
            <a:r>
              <a:rPr lang="en-US" sz="2400" dirty="0" smtClean="0"/>
              <a:t>		3</a:t>
            </a:r>
            <a:endParaRPr lang="en-US" sz="2400" dirty="0"/>
          </a:p>
          <a:p>
            <a:pPr lvl="1">
              <a:buNone/>
            </a:pPr>
            <a:r>
              <a:rPr lang="en-US" sz="2400" dirty="0"/>
              <a:t>     2 – 2 ½				</a:t>
            </a:r>
            <a:r>
              <a:rPr lang="en-US" sz="2400" dirty="0" smtClean="0"/>
              <a:t>	2</a:t>
            </a:r>
            <a:endParaRPr lang="en-US" sz="2400" dirty="0"/>
          </a:p>
          <a:p>
            <a:pPr lvl="1">
              <a:buNone/>
            </a:pPr>
            <a:r>
              <a:rPr lang="en-US" sz="2400" dirty="0"/>
              <a:t>     ½ - 1 ½ 				1</a:t>
            </a:r>
          </a:p>
          <a:p>
            <a:pPr lvl="1">
              <a:buNone/>
            </a:pPr>
            <a:r>
              <a:rPr lang="en-US" sz="2400" dirty="0"/>
              <a:t>         0					0</a:t>
            </a:r>
          </a:p>
          <a:p>
            <a:endParaRPr lang="en-US" dirty="0"/>
          </a:p>
        </p:txBody>
      </p:sp>
    </p:spTree>
    <p:extLst>
      <p:ext uri="{BB962C8B-B14F-4D97-AF65-F5344CB8AC3E}">
        <p14:creationId xmlns:p14="http://schemas.microsoft.com/office/powerpoint/2010/main" xmlns="" val="26655932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133600"/>
            <a:ext cx="8229600" cy="3992564"/>
          </a:xfrm>
        </p:spPr>
        <p:txBody>
          <a:bodyPr/>
          <a:lstStyle/>
          <a:p>
            <a:pPr marL="0" lvl="0" indent="0">
              <a:buClr>
                <a:srgbClr val="FF2D55"/>
              </a:buClr>
              <a:buSzPct val="120000"/>
              <a:buNone/>
            </a:pPr>
            <a:r>
              <a:rPr lang="en-US" sz="2400" dirty="0"/>
              <a:t>Some notes about </a:t>
            </a:r>
            <a:r>
              <a:rPr lang="en-US" sz="2400" dirty="0" smtClean="0"/>
              <a:t>open-ended </a:t>
            </a:r>
            <a:r>
              <a:rPr lang="en-US" sz="2400" dirty="0"/>
              <a:t>items:</a:t>
            </a:r>
          </a:p>
          <a:p>
            <a:pPr marL="457200" lvl="1" indent="0">
              <a:buNone/>
            </a:pPr>
            <a:r>
              <a:rPr lang="en-US" sz="2400" b="1" dirty="0"/>
              <a:t>- </a:t>
            </a:r>
            <a:r>
              <a:rPr lang="en-US" sz="2400" dirty="0"/>
              <a:t>Guess and Check is a valid method but at least </a:t>
            </a:r>
            <a:r>
              <a:rPr lang="en-US" sz="2400" b="1" dirty="0" smtClean="0"/>
              <a:t>two</a:t>
            </a:r>
            <a:r>
              <a:rPr lang="en-US" sz="2400" dirty="0" smtClean="0"/>
              <a:t> </a:t>
            </a:r>
            <a:r>
              <a:rPr lang="en-US" sz="2400" i="1" dirty="0"/>
              <a:t>incorrect</a:t>
            </a:r>
            <a:r>
              <a:rPr lang="en-US" sz="2400" dirty="0"/>
              <a:t> guesses must be shown to receive full credit.</a:t>
            </a:r>
          </a:p>
          <a:p>
            <a:pPr marL="457200" lvl="1" indent="0">
              <a:buNone/>
            </a:pPr>
            <a:r>
              <a:rPr lang="en-US" sz="2400" b="1" dirty="0"/>
              <a:t>- </a:t>
            </a:r>
            <a:r>
              <a:rPr lang="en-US" sz="2400" dirty="0"/>
              <a:t>Not all </a:t>
            </a:r>
            <a:r>
              <a:rPr lang="en-US" sz="2400" dirty="0" smtClean="0"/>
              <a:t>open-ended </a:t>
            </a:r>
            <a:r>
              <a:rPr lang="en-US" sz="2400" dirty="0"/>
              <a:t>items require a “why.”</a:t>
            </a:r>
          </a:p>
          <a:p>
            <a:pPr marL="457200" lvl="1" indent="0">
              <a:buNone/>
            </a:pPr>
            <a:r>
              <a:rPr lang="en-US" sz="2400" b="1" dirty="0"/>
              <a:t>- </a:t>
            </a:r>
            <a:r>
              <a:rPr lang="en-US" sz="2400" dirty="0"/>
              <a:t>At least half the score points must come from one Anchor. The rest can come from anywhere else in that Reporting Category.</a:t>
            </a:r>
          </a:p>
          <a:p>
            <a:endParaRPr lang="en-US" dirty="0"/>
          </a:p>
        </p:txBody>
      </p:sp>
    </p:spTree>
    <p:extLst>
      <p:ext uri="{BB962C8B-B14F-4D97-AF65-F5344CB8AC3E}">
        <p14:creationId xmlns:p14="http://schemas.microsoft.com/office/powerpoint/2010/main" xmlns="" val="28780539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286000"/>
            <a:ext cx="8229600" cy="3840164"/>
          </a:xfrm>
        </p:spPr>
        <p:txBody>
          <a:bodyPr/>
          <a:lstStyle/>
          <a:p>
            <a:pPr lvl="0">
              <a:buClr>
                <a:schemeClr val="tx1"/>
              </a:buClr>
              <a:buSzPct val="75000"/>
              <a:buFont typeface="Wingdings" pitchFamily="2" charset="2"/>
              <a:buChar char="§"/>
            </a:pPr>
            <a:r>
              <a:rPr lang="en-US" sz="2400" dirty="0" smtClean="0"/>
              <a:t>Can </a:t>
            </a:r>
            <a:r>
              <a:rPr lang="en-US" sz="2400" dirty="0"/>
              <a:t>have a “blemish” and still get a score of 4</a:t>
            </a:r>
          </a:p>
          <a:p>
            <a:pPr lvl="0">
              <a:buClr>
                <a:schemeClr val="tx1"/>
              </a:buClr>
              <a:buSzPct val="75000"/>
              <a:buFont typeface="Wingdings" pitchFamily="2" charset="2"/>
              <a:buChar char="§"/>
            </a:pPr>
            <a:r>
              <a:rPr lang="en-US" sz="2400" dirty="0"/>
              <a:t>“e.g. missing $” may or may not be a blemish depending on the item and grade</a:t>
            </a:r>
            <a:r>
              <a:rPr lang="en-US" sz="2400" dirty="0" smtClean="0"/>
              <a:t>.</a:t>
            </a:r>
          </a:p>
          <a:p>
            <a:pPr>
              <a:buClr>
                <a:schemeClr val="tx1"/>
              </a:buClr>
              <a:buSzPct val="75000"/>
              <a:buFont typeface="Wingdings" pitchFamily="2" charset="2"/>
              <a:buChar char="§"/>
            </a:pPr>
            <a:r>
              <a:rPr lang="en-US" sz="2400" dirty="0"/>
              <a:t>If an answer box is given the answer does not have to be in the answer box to receive full credit, but if there is an answer in the answer box it overrides any other answer given.</a:t>
            </a:r>
          </a:p>
          <a:p>
            <a:pPr>
              <a:buClr>
                <a:schemeClr val="tx1"/>
              </a:buClr>
              <a:buSzPct val="75000"/>
              <a:buFont typeface="Wingdings" pitchFamily="2" charset="2"/>
              <a:buChar char="§"/>
            </a:pPr>
            <a:r>
              <a:rPr lang="en-US" sz="2400" dirty="0"/>
              <a:t>An incorrect answer carried through correctly will receive full credit for the correct part.</a:t>
            </a:r>
          </a:p>
          <a:p>
            <a:pPr lvl="0">
              <a:buClr>
                <a:srgbClr val="FF2D55"/>
              </a:buClr>
              <a:buSzPct val="150000"/>
              <a:buFont typeface="Wingdings" pitchFamily="2" charset="2"/>
              <a:buChar char="§"/>
            </a:pPr>
            <a:endParaRPr lang="en-US" sz="2400" dirty="0">
              <a:solidFill>
                <a:srgbClr val="000080"/>
              </a:solidFill>
            </a:endParaRPr>
          </a:p>
        </p:txBody>
      </p:sp>
    </p:spTree>
    <p:extLst>
      <p:ext uri="{BB962C8B-B14F-4D97-AF65-F5344CB8AC3E}">
        <p14:creationId xmlns:p14="http://schemas.microsoft.com/office/powerpoint/2010/main" xmlns="" val="99764310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76200" y="2133600"/>
            <a:ext cx="8229600" cy="3992564"/>
          </a:xfrm>
        </p:spPr>
        <p:txBody>
          <a:bodyPr/>
          <a:lstStyle/>
          <a:p>
            <a:pPr lvl="0">
              <a:buClr>
                <a:schemeClr val="tx1"/>
              </a:buClr>
              <a:buSzPct val="75000"/>
              <a:buFont typeface="Wingdings" pitchFamily="2" charset="2"/>
              <a:buChar char="§"/>
            </a:pPr>
            <a:r>
              <a:rPr lang="en-US" sz="3600" dirty="0" smtClean="0"/>
              <a:t>Testing </a:t>
            </a:r>
            <a:r>
              <a:rPr lang="en-US" sz="3600" dirty="0"/>
              <a:t>time is approximately 150-180 minutes for Math. </a:t>
            </a:r>
            <a:endParaRPr lang="en-US" sz="3600" dirty="0" smtClean="0"/>
          </a:p>
          <a:p>
            <a:pPr lvl="0">
              <a:buClr>
                <a:schemeClr val="tx1"/>
              </a:buClr>
              <a:buSzPct val="75000"/>
              <a:buFont typeface="Wingdings" pitchFamily="2" charset="2"/>
              <a:buChar char="§"/>
            </a:pPr>
            <a:endParaRPr lang="en-US" sz="3600" dirty="0"/>
          </a:p>
          <a:p>
            <a:pPr lvl="0">
              <a:buClr>
                <a:schemeClr val="tx1"/>
              </a:buClr>
              <a:buSzPct val="75000"/>
              <a:buFont typeface="Wingdings" pitchFamily="2" charset="2"/>
              <a:buChar char="§"/>
            </a:pPr>
            <a:r>
              <a:rPr lang="en-US" sz="3600" dirty="0"/>
              <a:t>Testing in Grades 3 - 8.</a:t>
            </a:r>
          </a:p>
          <a:p>
            <a:pPr lvl="1">
              <a:buClr>
                <a:srgbClr val="FF2D55"/>
              </a:buClr>
              <a:buSzPct val="150000"/>
              <a:buFont typeface="Wingdings" pitchFamily="2" charset="2"/>
              <a:buChar char="§"/>
            </a:pPr>
            <a:endParaRPr lang="en-US" dirty="0">
              <a:solidFill>
                <a:srgbClr val="000080"/>
              </a:solidFill>
            </a:endParaRPr>
          </a:p>
          <a:p>
            <a:endParaRPr lang="en-US" dirty="0"/>
          </a:p>
        </p:txBody>
      </p:sp>
    </p:spTree>
    <p:extLst>
      <p:ext uri="{BB962C8B-B14F-4D97-AF65-F5344CB8AC3E}">
        <p14:creationId xmlns:p14="http://schemas.microsoft.com/office/powerpoint/2010/main" xmlns="" val="296241957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209800"/>
            <a:ext cx="8229600" cy="4068764"/>
          </a:xfrm>
        </p:spPr>
        <p:txBody>
          <a:bodyPr/>
          <a:lstStyle/>
          <a:p>
            <a:pPr lvl="0">
              <a:buClr>
                <a:schemeClr val="tx1"/>
              </a:buClr>
              <a:buSzPct val="75000"/>
              <a:buFont typeface="Wingdings" pitchFamily="2" charset="2"/>
              <a:buChar char="§"/>
            </a:pPr>
            <a:r>
              <a:rPr lang="en-US" sz="2800" dirty="0" smtClean="0"/>
              <a:t>Rulers and protractors will </a:t>
            </a:r>
            <a:r>
              <a:rPr lang="en-US" sz="2800" dirty="0"/>
              <a:t>be provided </a:t>
            </a:r>
            <a:r>
              <a:rPr lang="en-US" sz="2800" dirty="0" smtClean="0"/>
              <a:t>where needed (grades 3 and 4 respectively). </a:t>
            </a:r>
            <a:r>
              <a:rPr lang="en-US" sz="2800" dirty="0"/>
              <a:t>Students must use the </a:t>
            </a:r>
            <a:r>
              <a:rPr lang="en-US" sz="2800" dirty="0" smtClean="0"/>
              <a:t>rulers and protractors </a:t>
            </a:r>
            <a:r>
              <a:rPr lang="en-US" sz="2800" dirty="0"/>
              <a:t>provided for the PSSA</a:t>
            </a:r>
            <a:r>
              <a:rPr lang="en-US" sz="2800" dirty="0" smtClean="0"/>
              <a:t>. </a:t>
            </a:r>
          </a:p>
          <a:p>
            <a:pPr lvl="0">
              <a:buClr>
                <a:schemeClr val="tx1"/>
              </a:buClr>
              <a:buSzPct val="75000"/>
              <a:buFont typeface="Wingdings" pitchFamily="2" charset="2"/>
              <a:buChar char="§"/>
            </a:pPr>
            <a:r>
              <a:rPr lang="en-US" sz="2800" dirty="0" smtClean="0"/>
              <a:t>Rulers will be used in grade 3 only and will be scaled to the ⅛</a:t>
            </a:r>
            <a:r>
              <a:rPr lang="en-US" sz="2800" baseline="30000" dirty="0" smtClean="0"/>
              <a:t> </a:t>
            </a:r>
            <a:r>
              <a:rPr lang="en-US" sz="2800" dirty="0" smtClean="0"/>
              <a:t>inch and millimeter. Students will be required to measure to the ¼ inch and centimeter.</a:t>
            </a:r>
          </a:p>
          <a:p>
            <a:pPr lvl="0">
              <a:buClr>
                <a:schemeClr val="tx1"/>
              </a:buClr>
              <a:buSzPct val="75000"/>
              <a:buFont typeface="Wingdings" pitchFamily="2" charset="2"/>
              <a:buChar char="§"/>
            </a:pPr>
            <a:r>
              <a:rPr lang="en-US" sz="2800" dirty="0" smtClean="0"/>
              <a:t>Protractors will be used at grade 4 only.</a:t>
            </a:r>
            <a:endParaRPr lang="en-US" sz="3600" dirty="0"/>
          </a:p>
        </p:txBody>
      </p:sp>
    </p:spTree>
    <p:extLst>
      <p:ext uri="{BB962C8B-B14F-4D97-AF65-F5344CB8AC3E}">
        <p14:creationId xmlns:p14="http://schemas.microsoft.com/office/powerpoint/2010/main" xmlns="" val="16776453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1981200"/>
            <a:ext cx="8229600" cy="4144964"/>
          </a:xfrm>
        </p:spPr>
        <p:txBody>
          <a:bodyPr/>
          <a:lstStyle/>
          <a:p>
            <a:pPr lvl="0">
              <a:lnSpc>
                <a:spcPct val="90000"/>
              </a:lnSpc>
              <a:buClr>
                <a:srgbClr val="FF2D55"/>
              </a:buClr>
              <a:buSzPct val="150000"/>
              <a:buNone/>
            </a:pPr>
            <a:r>
              <a:rPr lang="en-US" sz="3600" b="1" dirty="0"/>
              <a:t>Calculator Policy</a:t>
            </a:r>
          </a:p>
          <a:p>
            <a:pPr lvl="1">
              <a:lnSpc>
                <a:spcPct val="90000"/>
              </a:lnSpc>
              <a:buClr>
                <a:srgbClr val="FF2D55"/>
              </a:buClr>
              <a:buSzPct val="150000"/>
              <a:buNone/>
            </a:pPr>
            <a:r>
              <a:rPr lang="en-US" sz="2400" i="1" dirty="0"/>
              <a:t>   </a:t>
            </a:r>
            <a:r>
              <a:rPr lang="en-US" sz="2400" dirty="0"/>
              <a:t>The PSSA is designed so that calculators are not necessary for students to be successful. If students choose to use a calculator on the portions of the PSSA for which calculators are permitted then they must adhere to the guidelines listed below. It is incumbent upon the school test coordinator to ensure that all calculator policies are implemented and followed, including making sure calculators have no programs stored in their memory. Please note that if a student wants to restore the deleted programs he or she will have to back them up prior to the assessment. </a:t>
            </a:r>
          </a:p>
          <a:p>
            <a:endParaRPr lang="en-US" dirty="0"/>
          </a:p>
        </p:txBody>
      </p:sp>
    </p:spTree>
    <p:extLst>
      <p:ext uri="{BB962C8B-B14F-4D97-AF65-F5344CB8AC3E}">
        <p14:creationId xmlns:p14="http://schemas.microsoft.com/office/powerpoint/2010/main" xmlns="" val="34009917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1981200"/>
            <a:ext cx="8229600" cy="4144964"/>
          </a:xfrm>
        </p:spPr>
        <p:txBody>
          <a:bodyPr/>
          <a:lstStyle/>
          <a:p>
            <a:pPr lvl="0">
              <a:lnSpc>
                <a:spcPct val="80000"/>
              </a:lnSpc>
              <a:buClr>
                <a:schemeClr val="tx1"/>
              </a:buClr>
              <a:buSzPct val="75000"/>
              <a:buFont typeface="Wingdings" pitchFamily="2" charset="2"/>
              <a:buChar char="§"/>
            </a:pPr>
            <a:r>
              <a:rPr lang="en-US" b="1" dirty="0"/>
              <a:t>The following are </a:t>
            </a:r>
            <a:r>
              <a:rPr lang="en-US" b="1" u="sng" dirty="0"/>
              <a:t>NOT</a:t>
            </a:r>
            <a:r>
              <a:rPr lang="en-US" b="1" dirty="0"/>
              <a:t> allowed for the </a:t>
            </a:r>
            <a:r>
              <a:rPr lang="en-US" b="1" dirty="0" smtClean="0"/>
              <a:t>PSSA or Keystones:</a:t>
            </a:r>
            <a:endParaRPr lang="en-US" b="1" dirty="0"/>
          </a:p>
          <a:p>
            <a:pPr lvl="0">
              <a:lnSpc>
                <a:spcPct val="80000"/>
              </a:lnSpc>
              <a:buClr>
                <a:schemeClr val="tx1"/>
              </a:buClr>
              <a:buSzPct val="75000"/>
              <a:buFont typeface="Wingdings" pitchFamily="2" charset="2"/>
              <a:buChar char="§"/>
            </a:pPr>
            <a:r>
              <a:rPr lang="en-US" sz="2400" dirty="0"/>
              <a:t>Non-calculators such as cell phones</a:t>
            </a:r>
            <a:r>
              <a:rPr lang="en-US" sz="2400" dirty="0" smtClean="0"/>
              <a:t>, smart phones, laptops</a:t>
            </a:r>
            <a:r>
              <a:rPr lang="en-US" sz="2400" dirty="0"/>
              <a:t>, </a:t>
            </a:r>
            <a:r>
              <a:rPr lang="en-US" sz="2400" dirty="0" smtClean="0"/>
              <a:t>PDAs, </a:t>
            </a:r>
            <a:r>
              <a:rPr lang="en-US" sz="2400" dirty="0"/>
              <a:t>pocket organizers, </a:t>
            </a:r>
            <a:r>
              <a:rPr lang="en-US" sz="2400" dirty="0" smtClean="0"/>
              <a:t>tablets, etc</a:t>
            </a:r>
            <a:r>
              <a:rPr lang="en-US" sz="2400" dirty="0"/>
              <a:t>.</a:t>
            </a:r>
          </a:p>
          <a:p>
            <a:pPr lvl="0">
              <a:lnSpc>
                <a:spcPct val="80000"/>
              </a:lnSpc>
              <a:buClr>
                <a:schemeClr val="tx1"/>
              </a:buClr>
              <a:buSzPct val="75000"/>
              <a:buFont typeface="Wingdings" pitchFamily="2" charset="2"/>
              <a:buChar char="§"/>
            </a:pPr>
            <a:r>
              <a:rPr lang="en-US" sz="2400" dirty="0"/>
              <a:t>Beaming capabilities. (These must be disabled.)</a:t>
            </a:r>
          </a:p>
          <a:p>
            <a:pPr lvl="0">
              <a:lnSpc>
                <a:spcPct val="80000"/>
              </a:lnSpc>
              <a:buClr>
                <a:schemeClr val="tx1"/>
              </a:buClr>
              <a:buSzPct val="75000"/>
              <a:buFont typeface="Wingdings" pitchFamily="2" charset="2"/>
              <a:buChar char="§"/>
            </a:pPr>
            <a:r>
              <a:rPr lang="en-US" sz="2400" dirty="0"/>
              <a:t>Wireless communication technologies. Calculators having wireless communication technologies may be used if those technologies are disabled.</a:t>
            </a:r>
          </a:p>
          <a:p>
            <a:pPr lvl="0">
              <a:lnSpc>
                <a:spcPct val="80000"/>
              </a:lnSpc>
              <a:buClr>
                <a:schemeClr val="tx1"/>
              </a:buClr>
              <a:buSzPct val="75000"/>
              <a:buFont typeface="Wingdings" pitchFamily="2" charset="2"/>
              <a:buChar char="§"/>
            </a:pPr>
            <a:r>
              <a:rPr lang="en-US" sz="2400" dirty="0"/>
              <a:t>Calculators with QWERTY keyboards or other typewriter-like keyboards or keypads (e.g. Dvorak).</a:t>
            </a:r>
          </a:p>
          <a:p>
            <a:endParaRPr lang="en-US" dirty="0"/>
          </a:p>
        </p:txBody>
      </p:sp>
    </p:spTree>
    <p:extLst>
      <p:ext uri="{BB962C8B-B14F-4D97-AF65-F5344CB8AC3E}">
        <p14:creationId xmlns:p14="http://schemas.microsoft.com/office/powerpoint/2010/main" xmlns="" val="17091468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dirty="0" smtClean="0"/>
              <a:t>Concussions and participation</a:t>
            </a:r>
          </a:p>
          <a:p>
            <a:pPr lvl="2">
              <a:buFont typeface="Arial" pitchFamily="34" charset="0"/>
              <a:buChar char="•"/>
            </a:pPr>
            <a:r>
              <a:rPr lang="en-US" dirty="0"/>
              <a:t>if a student has been diagnosed with a concussive injury and there is medical documentation within </a:t>
            </a:r>
            <a:r>
              <a:rPr lang="en-US" b="1" dirty="0"/>
              <a:t>2 weeks </a:t>
            </a:r>
            <a:r>
              <a:rPr lang="en-US" dirty="0"/>
              <a:t>of the start of the testing window that states the student may not participate in standardized testing, the student should be coded as “Recent Medical Emergency”.  In all other instances involving concussive injuries and student nonparticipation, the student should be coded as “Other”.  Marking “Other” has a negative impact on participation rate.</a:t>
            </a:r>
          </a:p>
          <a:p>
            <a:pPr marL="457200" lvl="1" indent="0">
              <a:buNone/>
            </a:pPr>
            <a:endParaRPr lang="en-US" dirty="0">
              <a:solidFill>
                <a:srgbClr val="000080"/>
              </a:solidFill>
            </a:endParaRPr>
          </a:p>
        </p:txBody>
      </p:sp>
    </p:spTree>
    <p:extLst>
      <p:ext uri="{BB962C8B-B14F-4D97-AF65-F5344CB8AC3E}">
        <p14:creationId xmlns:p14="http://schemas.microsoft.com/office/powerpoint/2010/main" xmlns="" val="340719065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1828800"/>
            <a:ext cx="8229600" cy="4297364"/>
          </a:xfrm>
        </p:spPr>
        <p:txBody>
          <a:bodyPr/>
          <a:lstStyle/>
          <a:p>
            <a:pPr lvl="0">
              <a:lnSpc>
                <a:spcPct val="80000"/>
              </a:lnSpc>
              <a:buClr>
                <a:schemeClr val="tx1"/>
              </a:buClr>
              <a:buSzPct val="75000"/>
              <a:buFont typeface="Wingdings" pitchFamily="2" charset="2"/>
              <a:buChar char="§"/>
            </a:pPr>
            <a:r>
              <a:rPr lang="en-US" b="1" dirty="0"/>
              <a:t>The following are </a:t>
            </a:r>
            <a:r>
              <a:rPr lang="en-US" b="1" u="sng" dirty="0"/>
              <a:t>NOT</a:t>
            </a:r>
            <a:r>
              <a:rPr lang="en-US" b="1" dirty="0"/>
              <a:t> allowed for the </a:t>
            </a:r>
            <a:r>
              <a:rPr lang="en-US" b="1" dirty="0" smtClean="0"/>
              <a:t>PSSA or Keystones:</a:t>
            </a:r>
            <a:endParaRPr lang="en-US" b="1" dirty="0"/>
          </a:p>
          <a:p>
            <a:pPr lvl="0">
              <a:lnSpc>
                <a:spcPct val="80000"/>
              </a:lnSpc>
              <a:buClr>
                <a:schemeClr val="tx1"/>
              </a:buClr>
              <a:buSzPct val="75000"/>
              <a:buFont typeface="Wingdings" pitchFamily="2" charset="2"/>
              <a:buChar char="§"/>
            </a:pPr>
            <a:r>
              <a:rPr lang="en-US" sz="2400" dirty="0"/>
              <a:t>Calculators with built in Computer Algebra Systems – CAS.</a:t>
            </a:r>
          </a:p>
          <a:p>
            <a:pPr lvl="0">
              <a:lnSpc>
                <a:spcPct val="80000"/>
              </a:lnSpc>
              <a:buClr>
                <a:schemeClr val="tx1"/>
              </a:buClr>
              <a:buSzPct val="75000"/>
              <a:buFont typeface="Wingdings" pitchFamily="2" charset="2"/>
              <a:buChar char="§"/>
            </a:pPr>
            <a:r>
              <a:rPr lang="en-US" sz="2400" dirty="0"/>
              <a:t>Calculators that make noise, have paper tape, need to be plugged in or talk unless these specific calculators are required as an accommodation. (Please refer to the Accommodations </a:t>
            </a:r>
            <a:r>
              <a:rPr lang="en-US" sz="2400" dirty="0" smtClean="0"/>
              <a:t>Guidelines.)</a:t>
            </a:r>
            <a:endParaRPr lang="en-US" sz="2400" dirty="0"/>
          </a:p>
          <a:p>
            <a:pPr lvl="0">
              <a:lnSpc>
                <a:spcPct val="80000"/>
              </a:lnSpc>
              <a:buClr>
                <a:schemeClr val="tx1"/>
              </a:buClr>
              <a:buSzPct val="75000"/>
              <a:buFont typeface="Wingdings" pitchFamily="2" charset="2"/>
              <a:buChar char="§"/>
            </a:pPr>
            <a:r>
              <a:rPr lang="en-US" sz="2400" dirty="0"/>
              <a:t>Sharing calculators by students during a test session. </a:t>
            </a:r>
          </a:p>
          <a:p>
            <a:pPr lvl="0">
              <a:lnSpc>
                <a:spcPct val="80000"/>
              </a:lnSpc>
              <a:buClr>
                <a:schemeClr val="tx1"/>
              </a:buClr>
              <a:buSzPct val="75000"/>
              <a:buFont typeface="Wingdings" pitchFamily="2" charset="2"/>
              <a:buChar char="§"/>
            </a:pPr>
            <a:r>
              <a:rPr lang="en-US" sz="2400" dirty="0"/>
              <a:t>All </a:t>
            </a:r>
            <a:r>
              <a:rPr lang="en-US" sz="2400" dirty="0" smtClean="0"/>
              <a:t>programs/information </a:t>
            </a:r>
            <a:r>
              <a:rPr lang="en-US" sz="2400" dirty="0"/>
              <a:t>stored in a calculator. These must be deleted prior to using that calculator on any section of the PSSA. Typically these are graphing calculators but scientific calculators may also contain stored programs.</a:t>
            </a:r>
          </a:p>
          <a:p>
            <a:endParaRPr lang="en-US" dirty="0"/>
          </a:p>
        </p:txBody>
      </p:sp>
    </p:spTree>
    <p:extLst>
      <p:ext uri="{BB962C8B-B14F-4D97-AF65-F5344CB8AC3E}">
        <p14:creationId xmlns:p14="http://schemas.microsoft.com/office/powerpoint/2010/main" xmlns="" val="16595710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143000"/>
            <a:ext cx="7772400" cy="701675"/>
          </a:xfrm>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a:xfrm>
            <a:off x="457200" y="2514600"/>
            <a:ext cx="8229600" cy="3611564"/>
          </a:xfrm>
        </p:spPr>
        <p:txBody>
          <a:bodyPr/>
          <a:lstStyle/>
          <a:p>
            <a:pPr lvl="0">
              <a:buClr>
                <a:schemeClr val="tx1"/>
              </a:buClr>
              <a:buSzPct val="75000"/>
              <a:buFont typeface="Wingdings" pitchFamily="2" charset="2"/>
              <a:buChar char="§"/>
            </a:pPr>
            <a:r>
              <a:rPr lang="en-US" sz="2400" dirty="0"/>
              <a:t>This is intended to be a general description of what is </a:t>
            </a:r>
            <a:r>
              <a:rPr lang="en-US" sz="2400" b="1" u="sng" dirty="0"/>
              <a:t>not</a:t>
            </a:r>
            <a:r>
              <a:rPr lang="en-US" sz="2400" dirty="0"/>
              <a:t> allowed. It is not meant to be an exhaustive list of specific calculators, devices or technologies that cannot be used on the PSSA. </a:t>
            </a:r>
          </a:p>
          <a:p>
            <a:pPr lvl="0">
              <a:buClr>
                <a:schemeClr val="tx1"/>
              </a:buClr>
              <a:buSzPct val="75000"/>
              <a:buFont typeface="Wingdings" pitchFamily="2" charset="2"/>
              <a:buChar char="§"/>
            </a:pPr>
            <a:r>
              <a:rPr lang="en-US" sz="2400" dirty="0"/>
              <a:t>As technology changes this policy will be reviewed and may also change</a:t>
            </a:r>
            <a:r>
              <a:rPr lang="en-US" sz="2400" dirty="0" smtClean="0"/>
              <a:t>.</a:t>
            </a:r>
          </a:p>
          <a:p>
            <a:pPr lvl="0">
              <a:buClr>
                <a:schemeClr val="tx1"/>
              </a:buClr>
              <a:buSzPct val="75000"/>
              <a:buFont typeface="Wingdings" pitchFamily="2" charset="2"/>
              <a:buChar char="§"/>
            </a:pPr>
            <a:r>
              <a:rPr lang="en-US" sz="2400" dirty="0" smtClean="0"/>
              <a:t>The current Pennsylvania Calculator Policy is available on our website.</a:t>
            </a:r>
            <a:endParaRPr lang="en-US" sz="2400" dirty="0"/>
          </a:p>
          <a:p>
            <a:pPr>
              <a:buClr>
                <a:schemeClr val="tx1"/>
              </a:buClr>
              <a:buSzPct val="75000"/>
            </a:pPr>
            <a:endParaRPr lang="en-US" dirty="0"/>
          </a:p>
        </p:txBody>
      </p:sp>
    </p:spTree>
    <p:extLst>
      <p:ext uri="{BB962C8B-B14F-4D97-AF65-F5344CB8AC3E}">
        <p14:creationId xmlns:p14="http://schemas.microsoft.com/office/powerpoint/2010/main" xmlns="" val="42864842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tx1"/>
                </a:solidFill>
              </a:rPr>
              <a:t>Math </a:t>
            </a:r>
            <a:r>
              <a:rPr lang="en-US" b="1" dirty="0" smtClean="0">
                <a:solidFill>
                  <a:schemeClr val="tx1"/>
                </a:solidFill>
              </a:rPr>
              <a:t>2014</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dirty="0" smtClean="0">
              <a:solidFill>
                <a:srgbClr val="000099"/>
              </a:solidFill>
            </a:endParaRPr>
          </a:p>
          <a:p>
            <a:pPr lvl="0">
              <a:buClr>
                <a:srgbClr val="FF2D55"/>
              </a:buClr>
              <a:buSzPct val="150000"/>
              <a:buNone/>
            </a:pPr>
            <a:r>
              <a:rPr lang="en-US" dirty="0" smtClean="0"/>
              <a:t>Grade </a:t>
            </a:r>
            <a:r>
              <a:rPr lang="en-US" dirty="0"/>
              <a:t>3:</a:t>
            </a:r>
          </a:p>
          <a:p>
            <a:pPr lvl="0">
              <a:buClr>
                <a:schemeClr val="tx1"/>
              </a:buClr>
              <a:buSzPct val="75000"/>
              <a:buFont typeface="Wingdings" pitchFamily="2" charset="2"/>
              <a:buChar char="§"/>
            </a:pPr>
            <a:r>
              <a:rPr lang="en-US" sz="2400" b="1" u="sng" dirty="0"/>
              <a:t>CANNOT</a:t>
            </a:r>
            <a:r>
              <a:rPr lang="en-US" sz="2400" dirty="0"/>
              <a:t> use calculators</a:t>
            </a:r>
          </a:p>
          <a:p>
            <a:pPr lvl="0">
              <a:buClr>
                <a:schemeClr val="tx1"/>
              </a:buClr>
              <a:buSzPct val="75000"/>
              <a:buFont typeface="Wingdings" pitchFamily="2" charset="2"/>
              <a:buChar char="§"/>
            </a:pPr>
            <a:r>
              <a:rPr lang="en-US" sz="2400" dirty="0"/>
              <a:t>Answers marked in test booklet</a:t>
            </a:r>
          </a:p>
          <a:p>
            <a:pPr lvl="0">
              <a:buClr>
                <a:srgbClr val="FF2D55"/>
              </a:buClr>
              <a:buSzPct val="150000"/>
              <a:buNone/>
            </a:pPr>
            <a:endParaRPr lang="en-US" dirty="0" smtClean="0"/>
          </a:p>
          <a:p>
            <a:pPr lvl="0">
              <a:buClr>
                <a:srgbClr val="FF2D55"/>
              </a:buClr>
              <a:buSzPct val="150000"/>
              <a:buNone/>
            </a:pPr>
            <a:r>
              <a:rPr lang="en-US" dirty="0" smtClean="0"/>
              <a:t>Grade </a:t>
            </a:r>
            <a:r>
              <a:rPr lang="en-US" dirty="0"/>
              <a:t>4 and up:</a:t>
            </a:r>
            <a:r>
              <a:rPr lang="en-US" sz="2400" dirty="0"/>
              <a:t> </a:t>
            </a:r>
          </a:p>
          <a:p>
            <a:pPr lvl="0">
              <a:buClr>
                <a:schemeClr val="tx1"/>
              </a:buClr>
              <a:buSzPct val="75000"/>
              <a:buFont typeface="Wingdings" pitchFamily="2" charset="2"/>
              <a:buChar char="§"/>
            </a:pPr>
            <a:r>
              <a:rPr lang="en-US" sz="2400" dirty="0"/>
              <a:t>Calculators </a:t>
            </a:r>
            <a:r>
              <a:rPr lang="en-US" sz="2400" b="1" u="sng" dirty="0"/>
              <a:t>ARE</a:t>
            </a:r>
            <a:r>
              <a:rPr lang="en-US" sz="2400" dirty="0"/>
              <a:t> permitted on all but the beginning few items.*</a:t>
            </a:r>
          </a:p>
          <a:p>
            <a:pPr lvl="0"/>
            <a:endParaRPr lang="en-US" sz="2400" dirty="0">
              <a:solidFill>
                <a:srgbClr val="000099"/>
              </a:solidFill>
            </a:endParaRPr>
          </a:p>
          <a:p>
            <a:endParaRPr lang="en-US" dirty="0"/>
          </a:p>
        </p:txBody>
      </p:sp>
    </p:spTree>
    <p:extLst>
      <p:ext uri="{BB962C8B-B14F-4D97-AF65-F5344CB8AC3E}">
        <p14:creationId xmlns:p14="http://schemas.microsoft.com/office/powerpoint/2010/main" xmlns="" val="36593767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a:solidFill>
                  <a:schemeClr val="tx1"/>
                </a:solidFill>
              </a:rPr>
              <a:t>Math Test </a:t>
            </a:r>
            <a:r>
              <a:rPr lang="en-US" b="1" dirty="0" smtClean="0">
                <a:solidFill>
                  <a:schemeClr val="tx1"/>
                </a:solidFill>
              </a:rPr>
              <a:t>Blueprint</a:t>
            </a:r>
            <a:r>
              <a:rPr lang="en-US" b="1" dirty="0">
                <a:solidFill>
                  <a:schemeClr val="tx1"/>
                </a:solidFill>
              </a:rPr>
              <a:t/>
            </a:r>
            <a:br>
              <a:rPr lang="en-US" b="1" dirty="0">
                <a:solidFill>
                  <a:schemeClr val="tx1"/>
                </a:solidFill>
              </a:rPr>
            </a:br>
            <a:r>
              <a:rPr lang="en-US" sz="1600" b="1" dirty="0" smtClean="0">
                <a:solidFill>
                  <a:schemeClr val="tx1"/>
                </a:solidFill>
              </a:rPr>
              <a:t>(May </a:t>
            </a:r>
            <a:r>
              <a:rPr lang="en-US" sz="1600" b="1" dirty="0">
                <a:solidFill>
                  <a:schemeClr val="tx1"/>
                </a:solidFill>
              </a:rPr>
              <a:t>vary according to the items available</a:t>
            </a:r>
            <a:r>
              <a:rPr lang="en-US" sz="1600" b="1" dirty="0" smtClean="0">
                <a:solidFill>
                  <a:schemeClr val="tx1"/>
                </a:solidFill>
              </a:rPr>
              <a:t>.)</a:t>
            </a:r>
            <a:endParaRPr lang="en-US" sz="1600" dirty="0">
              <a:solidFill>
                <a:schemeClr val="tx1"/>
              </a:solidFill>
            </a:endParaRPr>
          </a:p>
        </p:txBody>
      </p:sp>
      <p:graphicFrame>
        <p:nvGraphicFramePr>
          <p:cNvPr id="5" name="Group 218"/>
          <p:cNvGraphicFramePr>
            <a:graphicFrameLocks noGrp="1"/>
          </p:cNvGraphicFramePr>
          <p:nvPr>
            <p:extLst>
              <p:ext uri="{D42A27DB-BD31-4B8C-83A1-F6EECF244321}">
                <p14:modId xmlns:p14="http://schemas.microsoft.com/office/powerpoint/2010/main" xmlns="" val="1356134111"/>
              </p:ext>
            </p:extLst>
          </p:nvPr>
        </p:nvGraphicFramePr>
        <p:xfrm>
          <a:off x="228600" y="1981200"/>
          <a:ext cx="8763000" cy="4129088"/>
        </p:xfrm>
        <a:graphic>
          <a:graphicData uri="http://schemas.openxmlformats.org/drawingml/2006/table">
            <a:tbl>
              <a:tblPr/>
              <a:tblGrid>
                <a:gridCol w="1524000"/>
                <a:gridCol w="1009650"/>
                <a:gridCol w="1038225"/>
                <a:gridCol w="1038225"/>
                <a:gridCol w="1038225"/>
                <a:gridCol w="1038225"/>
                <a:gridCol w="1038225"/>
                <a:gridCol w="1038225"/>
              </a:tblGrid>
              <a:tr h="69495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Reporting Category</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3</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4</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6</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7</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8</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Grade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000099"/>
                          </a:solidFill>
                          <a:effectLst/>
                          <a:latin typeface="Arial" charset="0"/>
                        </a:rPr>
                        <a:t>11</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FFFF00"/>
                    </a:solidFill>
                  </a:tcPr>
                </a:tc>
              </a:tr>
              <a:tr h="57912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Numbers and Operations </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40-50%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43-47%</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41-45%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28-32%</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20-24%</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18-22%</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r h="40640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Measurement</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r h="40640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Geometry</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15-21%</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15-21%</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r h="57912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Algebraic Concepts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13-17%</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20-27%</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25-30%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r h="82297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Data Analysis and</a:t>
                      </a:r>
                      <a:r>
                        <a:rPr kumimoji="0" lang="en-US" sz="1600" b="0" i="0" u="none" strike="noStrike" cap="none" normalizeH="0" baseline="0" dirty="0" smtClean="0">
                          <a:ln>
                            <a:noFill/>
                          </a:ln>
                          <a:solidFill>
                            <a:srgbClr val="000099"/>
                          </a:solidFill>
                          <a:effectLst/>
                          <a:latin typeface="Arial" charset="0"/>
                        </a:rPr>
                        <a:t> </a:t>
                      </a:r>
                      <a:r>
                        <a:rPr kumimoji="0" lang="en-US" sz="1600" b="1" i="0" u="none" strike="noStrike" cap="none" normalizeH="0" baseline="0" dirty="0" smtClean="0">
                          <a:ln>
                            <a:noFill/>
                          </a:ln>
                          <a:solidFill>
                            <a:srgbClr val="000099"/>
                          </a:solidFill>
                          <a:effectLst/>
                          <a:latin typeface="Arial" charset="0"/>
                        </a:rPr>
                        <a:t>Probability</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solidFill>
                      <a:srgbClr val="99CCFF"/>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13-16%</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12-15%</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15-20%</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3333CC"/>
                          </a:solidFill>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r h="64009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Total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72 Points</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rgbClr val="FF2D55"/>
                          </a:solidFill>
                          <a:effectLst>
                            <a:outerShdw blurRad="38100" dist="38100" dir="2700000" algn="tl">
                              <a:srgbClr val="C0C0C0"/>
                            </a:outerShdw>
                          </a:effectLst>
                          <a:latin typeface="Arial" charset="0"/>
                        </a:rPr>
                        <a:t>NA</a:t>
                      </a:r>
                    </a:p>
                  </a:txBody>
                  <a:tcPr marT="45721" marB="45721" anchor="ctr" horzOverflow="overflow">
                    <a:lnL w="12700" cap="flat" cmpd="sng" algn="ctr">
                      <a:solidFill>
                        <a:srgbClr val="000099"/>
                      </a:solidFill>
                      <a:prstDash val="solid"/>
                      <a:round/>
                      <a:headEnd type="none" w="sm" len="sm"/>
                      <a:tailEnd type="none" w="sm" len="sm"/>
                    </a:lnL>
                    <a:lnR w="12700" cap="flat" cmpd="sng" algn="ctr">
                      <a:solidFill>
                        <a:srgbClr val="000099"/>
                      </a:solidFill>
                      <a:prstDash val="solid"/>
                      <a:round/>
                      <a:headEnd type="none" w="sm" len="sm"/>
                      <a:tailEnd type="none" w="sm" len="sm"/>
                    </a:lnR>
                    <a:lnT w="12700" cap="flat" cmpd="sng" algn="ctr">
                      <a:solidFill>
                        <a:srgbClr val="000099"/>
                      </a:solidFill>
                      <a:prstDash val="solid"/>
                      <a:round/>
                      <a:headEnd type="none" w="sm" len="sm"/>
                      <a:tailEnd type="none" w="sm" len="sm"/>
                    </a:lnT>
                    <a:lnB w="12700" cap="flat" cmpd="sng" algn="ctr">
                      <a:solidFill>
                        <a:srgbClr val="000099"/>
                      </a:solidFill>
                      <a:prstDash val="solid"/>
                      <a:round/>
                      <a:headEnd type="none" w="sm" len="sm"/>
                      <a:tailEnd type="none" w="sm" len="sm"/>
                    </a:lnB>
                    <a:lnTlToBr>
                      <a:noFill/>
                    </a:lnTlToBr>
                    <a:lnBlToTr>
                      <a:noFill/>
                    </a:lnBlToTr>
                    <a:noFill/>
                  </a:tcPr>
                </a:tc>
              </a:tr>
            </a:tbl>
          </a:graphicData>
        </a:graphic>
      </p:graphicFrame>
    </p:spTree>
    <p:extLst>
      <p:ext uri="{BB962C8B-B14F-4D97-AF65-F5344CB8AC3E}">
        <p14:creationId xmlns:p14="http://schemas.microsoft.com/office/powerpoint/2010/main" xmlns="" val="365937675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Math Performance Level Cut Scores</a:t>
            </a:r>
            <a:endParaRPr lang="en-US" dirty="0">
              <a:solidFill>
                <a:schemeClr val="tx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3298580112"/>
              </p:ext>
            </p:extLst>
          </p:nvPr>
        </p:nvGraphicFramePr>
        <p:xfrm>
          <a:off x="457200" y="2133600"/>
          <a:ext cx="8107680" cy="4114800"/>
        </p:xfrm>
        <a:graphic>
          <a:graphicData uri="http://schemas.openxmlformats.org/drawingml/2006/table">
            <a:tbl>
              <a:tblPr firstRow="1" bandRow="1">
                <a:tableStyleId>{5C22544A-7EE6-4342-B048-85BDC9FD1C3A}</a:tableStyleId>
              </a:tblPr>
              <a:tblGrid>
                <a:gridCol w="1524000"/>
                <a:gridCol w="1097280"/>
                <a:gridCol w="1097280"/>
                <a:gridCol w="1097280"/>
                <a:gridCol w="1097280"/>
                <a:gridCol w="1097280"/>
                <a:gridCol w="1097280"/>
              </a:tblGrid>
              <a:tr h="822960">
                <a:tc>
                  <a:txBody>
                    <a:bodyPr/>
                    <a:lstStyle/>
                    <a:p>
                      <a:pPr algn="ctr"/>
                      <a:r>
                        <a:rPr lang="en-US" baseline="0" dirty="0" smtClean="0">
                          <a:solidFill>
                            <a:schemeClr val="tx1"/>
                          </a:solidFill>
                        </a:rPr>
                        <a:t>Performance Level</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3</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4</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5</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6</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7</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en-US" baseline="0" dirty="0" smtClean="0">
                          <a:solidFill>
                            <a:schemeClr val="tx1"/>
                          </a:solidFill>
                        </a:rPr>
                        <a:t>Grade</a:t>
                      </a:r>
                    </a:p>
                    <a:p>
                      <a:pPr algn="ctr"/>
                      <a:r>
                        <a:rPr lang="en-US" baseline="0" dirty="0" smtClean="0">
                          <a:solidFill>
                            <a:schemeClr val="tx1"/>
                          </a:solidFill>
                        </a:rPr>
                        <a:t>8</a:t>
                      </a:r>
                      <a:endParaRPr lang="en-US" baseline="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822960">
                <a:tc>
                  <a:txBody>
                    <a:bodyPr/>
                    <a:lstStyle/>
                    <a:p>
                      <a:pPr algn="ctr"/>
                      <a:r>
                        <a:rPr lang="en-US" b="1" i="0" baseline="0" dirty="0" smtClean="0"/>
                        <a:t>Advanced</a:t>
                      </a:r>
                      <a:endParaRPr lang="en-US" b="1"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1370 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1445 </a:t>
                      </a:r>
                    </a:p>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1483 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1476 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1472 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1446 and up</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22960">
                <a:tc>
                  <a:txBody>
                    <a:bodyPr/>
                    <a:lstStyle/>
                    <a:p>
                      <a:pPr algn="ctr"/>
                      <a:r>
                        <a:rPr lang="en-US" b="1" i="0" baseline="0" dirty="0" smtClean="0"/>
                        <a:t>Proficient</a:t>
                      </a:r>
                      <a:endParaRPr lang="en-US" b="1"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1180-1369</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1246-1444</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1312-1482</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1298-1475</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1298-1471</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1284-1445</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22960">
                <a:tc>
                  <a:txBody>
                    <a:bodyPr/>
                    <a:lstStyle/>
                    <a:p>
                      <a:pPr algn="ctr"/>
                      <a:r>
                        <a:rPr lang="en-US" b="1" i="0" baseline="0" dirty="0" smtClean="0"/>
                        <a:t>Basic</a:t>
                      </a:r>
                      <a:endParaRPr lang="en-US" b="1"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1044-1179</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1156-1245</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1158-1311</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1174-1297</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1183-1297</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1171-1283</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22960">
                <a:tc>
                  <a:txBody>
                    <a:bodyPr/>
                    <a:lstStyle/>
                    <a:p>
                      <a:pPr algn="ctr"/>
                      <a:r>
                        <a:rPr lang="en-US" b="1" i="0" baseline="0" dirty="0" smtClean="0"/>
                        <a:t>Below Basic</a:t>
                      </a:r>
                      <a:endParaRPr lang="en-US" b="1" i="0" baseline="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84C9F4"/>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750-1043</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700-1155 </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700-1157</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700-1173</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700-1182</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99"/>
                          </a:solidFill>
                          <a:effectLst/>
                          <a:latin typeface="Arial" charset="0"/>
                          <a:cs typeface="Arial" charset="0"/>
                        </a:rPr>
                        <a:t>700-1170</a:t>
                      </a:r>
                      <a:endParaRPr kumimoji="0" lang="en-US" sz="1800" b="0" i="0" u="none" strike="noStrike" cap="none" normalizeH="0" baseline="0" dirty="0" smtClean="0">
                        <a:ln>
                          <a:noFill/>
                        </a:ln>
                        <a:solidFill>
                          <a:srgbClr val="000099"/>
                        </a:solidFill>
                        <a:effectLst/>
                        <a:latin typeface="Arial" charset="0"/>
                      </a:endParaRPr>
                    </a:p>
                  </a:txBody>
                  <a:tcPr marT="45715" marB="45715"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xmlns="" val="36593767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754063" y="3155950"/>
            <a:ext cx="7772400" cy="1143000"/>
          </a:xfrm>
        </p:spPr>
        <p:txBody>
          <a:bodyPr/>
          <a:lstStyle/>
          <a:p>
            <a:pPr eaLnBrk="1" hangingPunct="1"/>
            <a:r>
              <a:rPr lang="en-US" sz="4800" b="1" dirty="0" smtClean="0">
                <a:solidFill>
                  <a:schemeClr val="tx1"/>
                </a:solidFill>
              </a:rPr>
              <a:t>PSSA</a:t>
            </a:r>
            <a:br>
              <a:rPr lang="en-US" sz="4800" b="1" dirty="0" smtClean="0">
                <a:solidFill>
                  <a:schemeClr val="tx1"/>
                </a:solidFill>
              </a:rPr>
            </a:br>
            <a:r>
              <a:rPr lang="en-US" sz="4800" b="1" dirty="0" smtClean="0">
                <a:solidFill>
                  <a:schemeClr val="tx1"/>
                </a:solidFill>
              </a:rPr>
              <a:t>READING</a:t>
            </a:r>
            <a:br>
              <a:rPr lang="en-US" sz="4800" b="1" dirty="0" smtClean="0">
                <a:solidFill>
                  <a:schemeClr val="tx1"/>
                </a:solidFill>
              </a:rPr>
            </a:br>
            <a:r>
              <a:rPr lang="en-US" sz="4800" b="1" dirty="0" smtClean="0">
                <a:solidFill>
                  <a:schemeClr val="tx1"/>
                </a:solidFill>
              </a:rPr>
              <a:t>ASSESSMENT</a:t>
            </a:r>
            <a:br>
              <a:rPr lang="en-US" sz="4800" b="1" dirty="0" smtClean="0">
                <a:solidFill>
                  <a:schemeClr val="tx1"/>
                </a:solidFill>
              </a:rPr>
            </a:br>
            <a:r>
              <a:rPr lang="en-US" sz="4800" b="1" dirty="0" smtClean="0">
                <a:solidFill>
                  <a:schemeClr val="tx1"/>
                </a:solidFill>
              </a:rPr>
              <a:t>2014</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536110076"/>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711200" y="950913"/>
            <a:ext cx="7772400" cy="1143000"/>
          </a:xfrm>
        </p:spPr>
        <p:txBody>
          <a:bodyPr/>
          <a:lstStyle/>
          <a:p>
            <a:pPr eaLnBrk="1" hangingPunct="1"/>
            <a:r>
              <a:rPr lang="en-US" b="1" dirty="0" smtClean="0">
                <a:solidFill>
                  <a:schemeClr val="tx1"/>
                </a:solidFill>
              </a:rPr>
              <a:t>About the Eligible Content</a:t>
            </a:r>
          </a:p>
        </p:txBody>
      </p:sp>
      <p:sp>
        <p:nvSpPr>
          <p:cNvPr id="62467" name="Rectangle 3"/>
          <p:cNvSpPr>
            <a:spLocks noGrp="1" noChangeArrowheads="1"/>
          </p:cNvSpPr>
          <p:nvPr>
            <p:ph idx="1"/>
          </p:nvPr>
        </p:nvSpPr>
        <p:spPr>
          <a:xfrm>
            <a:off x="471488" y="2152650"/>
            <a:ext cx="8229600" cy="4525963"/>
          </a:xfrm>
          <a:noFill/>
        </p:spPr>
        <p:txBody>
          <a:bodyPr/>
          <a:lstStyle/>
          <a:p>
            <a:pPr eaLnBrk="1" hangingPunct="1">
              <a:buClr>
                <a:schemeClr val="tx1"/>
              </a:buClr>
              <a:buSzPct val="75000"/>
              <a:buFont typeface="Wingdings" pitchFamily="2" charset="2"/>
              <a:buChar char="§"/>
            </a:pPr>
            <a:r>
              <a:rPr lang="en-US" sz="2800" dirty="0" smtClean="0"/>
              <a:t>The Eligible Content at each grade level shows the range of knowledge and skills drawn upon to design the PSSA for that grade level.</a:t>
            </a:r>
          </a:p>
          <a:p>
            <a:pPr eaLnBrk="1" hangingPunct="1">
              <a:buClr>
                <a:schemeClr val="tx1"/>
              </a:buClr>
              <a:buSzPct val="75000"/>
              <a:buFont typeface="Wingdings" pitchFamily="2" charset="2"/>
              <a:buChar char="§"/>
            </a:pPr>
            <a:endParaRPr lang="en-US" sz="2800" dirty="0" smtClean="0"/>
          </a:p>
          <a:p>
            <a:pPr eaLnBrk="1" hangingPunct="1">
              <a:buClr>
                <a:schemeClr val="tx1"/>
              </a:buClr>
              <a:buSzPct val="75000"/>
              <a:buFont typeface="Wingdings" pitchFamily="2" charset="2"/>
              <a:buChar char="§"/>
            </a:pPr>
            <a:r>
              <a:rPr lang="en-US" sz="2800" dirty="0" smtClean="0"/>
              <a:t>Examining the Eligible Content across grade levels shows the progression of expectations from one grade to the next.</a:t>
            </a:r>
          </a:p>
          <a:p>
            <a:pPr eaLnBrk="1" hangingPunct="1">
              <a:buClr>
                <a:srgbClr val="FF2D55"/>
              </a:buClr>
              <a:buSzPct val="125000"/>
              <a:buFont typeface="Wingdings" pitchFamily="2" charset="2"/>
              <a:buChar char="§"/>
            </a:pPr>
            <a:endParaRPr lang="en-US" sz="2800" dirty="0" smtClean="0">
              <a:solidFill>
                <a:srgbClr val="000099"/>
              </a:solidFill>
            </a:endParaRP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1664450795"/>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711200" y="776288"/>
            <a:ext cx="7772400" cy="1143000"/>
          </a:xfrm>
        </p:spPr>
        <p:txBody>
          <a:bodyPr/>
          <a:lstStyle/>
          <a:p>
            <a:pPr eaLnBrk="1" hangingPunct="1"/>
            <a:r>
              <a:rPr lang="en-US" b="1" dirty="0" smtClean="0">
                <a:solidFill>
                  <a:schemeClr val="tx1"/>
                </a:solidFill>
              </a:rPr>
              <a:t>About the Test</a:t>
            </a:r>
          </a:p>
        </p:txBody>
      </p:sp>
      <p:sp>
        <p:nvSpPr>
          <p:cNvPr id="63491" name="Rectangle 3"/>
          <p:cNvSpPr>
            <a:spLocks noGrp="1" noChangeArrowheads="1"/>
          </p:cNvSpPr>
          <p:nvPr>
            <p:ph idx="1"/>
          </p:nvPr>
        </p:nvSpPr>
        <p:spPr>
          <a:xfrm>
            <a:off x="457200" y="1905000"/>
            <a:ext cx="8229600" cy="4525963"/>
          </a:xfrm>
          <a:noFill/>
        </p:spPr>
        <p:txBody>
          <a:bodyPr/>
          <a:lstStyle/>
          <a:p>
            <a:pPr eaLnBrk="1" hangingPunct="1">
              <a:buClr>
                <a:schemeClr val="tx1"/>
              </a:buClr>
              <a:buSzPct val="75000"/>
              <a:buFont typeface="Wingdings" pitchFamily="2" charset="2"/>
              <a:buChar char="§"/>
            </a:pPr>
            <a:r>
              <a:rPr lang="en-US" sz="2400" dirty="0" smtClean="0"/>
              <a:t>Three Reading Sections on the PSSA</a:t>
            </a:r>
          </a:p>
          <a:p>
            <a:pPr eaLnBrk="1" hangingPunct="1">
              <a:buClr>
                <a:schemeClr val="tx1"/>
              </a:buClr>
              <a:buSzPct val="75000"/>
              <a:buFont typeface="Wingdings" pitchFamily="2" charset="2"/>
              <a:buChar char="§"/>
            </a:pPr>
            <a:r>
              <a:rPr lang="en-US" sz="2400" dirty="0" smtClean="0"/>
              <a:t>Math and Reading sections alternate</a:t>
            </a:r>
          </a:p>
          <a:p>
            <a:pPr marL="914400" lvl="2" indent="0" eaLnBrk="1" hangingPunct="1">
              <a:buClr>
                <a:schemeClr val="tx1"/>
              </a:buClr>
              <a:buSzPct val="75000"/>
              <a:buNone/>
            </a:pPr>
            <a:r>
              <a:rPr lang="en-US" dirty="0" smtClean="0"/>
              <a:t>- Math: Sections 1, 3, 5</a:t>
            </a:r>
          </a:p>
          <a:p>
            <a:pPr marL="914400" lvl="2" indent="0" eaLnBrk="1" hangingPunct="1">
              <a:buClr>
                <a:schemeClr val="tx1"/>
              </a:buClr>
              <a:buSzPct val="75000"/>
              <a:buNone/>
            </a:pPr>
            <a:r>
              <a:rPr lang="en-US" dirty="0" smtClean="0"/>
              <a:t>- Reading: Sections 2, 4, 6</a:t>
            </a:r>
          </a:p>
          <a:p>
            <a:pPr eaLnBrk="1" hangingPunct="1">
              <a:buClr>
                <a:schemeClr val="tx1"/>
              </a:buClr>
              <a:buSzPct val="75000"/>
              <a:buFont typeface="Wingdings" pitchFamily="2" charset="2"/>
              <a:buChar char="§"/>
            </a:pPr>
            <a:r>
              <a:rPr lang="en-US" sz="2400" dirty="0" smtClean="0"/>
              <a:t>Alignment with PA Academic Standards:  Assesses knowledge and skills described in the Assessment Anchor Content Standards</a:t>
            </a:r>
          </a:p>
          <a:p>
            <a:pPr eaLnBrk="1" hangingPunct="1">
              <a:buClr>
                <a:schemeClr val="tx1"/>
              </a:buClr>
              <a:buSzPct val="75000"/>
              <a:buFont typeface="Wingdings" pitchFamily="2" charset="2"/>
              <a:buChar char="§"/>
            </a:pPr>
            <a:r>
              <a:rPr lang="en-US" sz="2400" dirty="0" smtClean="0"/>
              <a:t>Target Passage Types</a:t>
            </a:r>
          </a:p>
          <a:p>
            <a:pPr marL="457200" lvl="1" indent="0" eaLnBrk="1" hangingPunct="1">
              <a:buClr>
                <a:schemeClr val="tx1"/>
              </a:buClr>
              <a:buSzPct val="75000"/>
              <a:buNone/>
            </a:pPr>
            <a:r>
              <a:rPr lang="en-US" sz="2400" dirty="0" smtClean="0"/>
              <a:t>	- Eligible passage genres identified at each grade level</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871674090"/>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711200" y="950913"/>
            <a:ext cx="7772400" cy="1143000"/>
          </a:xfrm>
        </p:spPr>
        <p:txBody>
          <a:bodyPr/>
          <a:lstStyle/>
          <a:p>
            <a:pPr eaLnBrk="1" hangingPunct="1"/>
            <a:r>
              <a:rPr lang="en-US" b="1" dirty="0" smtClean="0">
                <a:solidFill>
                  <a:schemeClr val="tx1"/>
                </a:solidFill>
              </a:rPr>
              <a:t>Grade 3</a:t>
            </a:r>
          </a:p>
        </p:txBody>
      </p:sp>
      <p:sp>
        <p:nvSpPr>
          <p:cNvPr id="66563" name="Rectangle 3"/>
          <p:cNvSpPr>
            <a:spLocks noGrp="1" noChangeArrowheads="1"/>
          </p:cNvSpPr>
          <p:nvPr>
            <p:ph idx="1"/>
          </p:nvPr>
        </p:nvSpPr>
        <p:spPr>
          <a:xfrm>
            <a:off x="457200" y="1949451"/>
            <a:ext cx="8229600" cy="4070350"/>
          </a:xfrm>
          <a:noFill/>
        </p:spPr>
        <p:txBody>
          <a:bodyPr/>
          <a:lstStyle/>
          <a:p>
            <a:pPr eaLnBrk="1" hangingPunct="1">
              <a:lnSpc>
                <a:spcPct val="80000"/>
              </a:lnSpc>
              <a:buClr>
                <a:schemeClr val="tx1"/>
              </a:buClr>
              <a:buSzPct val="75000"/>
              <a:buFont typeface="Wingdings" pitchFamily="2" charset="2"/>
              <a:buChar char="§"/>
            </a:pPr>
            <a:r>
              <a:rPr lang="en-US" sz="2000" dirty="0" smtClean="0"/>
              <a:t>Three sessions</a:t>
            </a:r>
          </a:p>
          <a:p>
            <a:pPr eaLnBrk="1" hangingPunct="1">
              <a:lnSpc>
                <a:spcPct val="80000"/>
              </a:lnSpc>
              <a:buClr>
                <a:schemeClr val="tx1"/>
              </a:buClr>
              <a:buSzPct val="75000"/>
              <a:buFont typeface="Wingdings" pitchFamily="2" charset="2"/>
              <a:buChar char="§"/>
            </a:pPr>
            <a:r>
              <a:rPr lang="en-US" sz="2000" dirty="0" smtClean="0"/>
              <a:t>Sections 2, 4, &amp; 6 (alternates w/Math) </a:t>
            </a:r>
          </a:p>
          <a:p>
            <a:pPr eaLnBrk="1" hangingPunct="1">
              <a:lnSpc>
                <a:spcPct val="80000"/>
              </a:lnSpc>
              <a:buClr>
                <a:schemeClr val="tx1"/>
              </a:buClr>
              <a:buSzPct val="75000"/>
              <a:buFont typeface="Wingdings" pitchFamily="2" charset="2"/>
              <a:buChar char="§"/>
            </a:pPr>
            <a:r>
              <a:rPr lang="en-US" sz="2000" dirty="0" smtClean="0"/>
              <a:t>Approximately </a:t>
            </a:r>
            <a:r>
              <a:rPr lang="en-US" sz="2000" dirty="0"/>
              <a:t>4</a:t>
            </a:r>
            <a:r>
              <a:rPr lang="en-US" sz="2000" dirty="0" smtClean="0"/>
              <a:t>0-70 minutes each</a:t>
            </a:r>
          </a:p>
          <a:p>
            <a:pPr eaLnBrk="1" hangingPunct="1">
              <a:lnSpc>
                <a:spcPct val="80000"/>
              </a:lnSpc>
              <a:buClr>
                <a:schemeClr val="tx1"/>
              </a:buClr>
              <a:buSzPct val="75000"/>
              <a:buFont typeface="Wingdings" pitchFamily="2" charset="2"/>
              <a:buChar char="§"/>
            </a:pPr>
            <a:r>
              <a:rPr lang="en-US" sz="2000" dirty="0" smtClean="0"/>
              <a:t>Target Passage Types for Common Passages</a:t>
            </a:r>
          </a:p>
          <a:p>
            <a:pPr marL="457200" lvl="1" indent="0" eaLnBrk="1" hangingPunct="1">
              <a:lnSpc>
                <a:spcPct val="80000"/>
              </a:lnSpc>
              <a:buClr>
                <a:schemeClr val="tx1"/>
              </a:buClr>
              <a:buSzPct val="75000"/>
              <a:buNone/>
            </a:pPr>
            <a:r>
              <a:rPr lang="en-US" sz="2000" dirty="0" smtClean="0"/>
              <a:t>- Two Stories</a:t>
            </a:r>
          </a:p>
          <a:p>
            <a:pPr marL="457200" lvl="1" indent="0" eaLnBrk="1" hangingPunct="1">
              <a:lnSpc>
                <a:spcPct val="80000"/>
              </a:lnSpc>
              <a:buClr>
                <a:schemeClr val="tx1"/>
              </a:buClr>
              <a:buSzPct val="75000"/>
              <a:buNone/>
            </a:pPr>
            <a:r>
              <a:rPr lang="en-US" sz="2000" dirty="0" smtClean="0"/>
              <a:t>- One Poem</a:t>
            </a:r>
          </a:p>
          <a:p>
            <a:pPr marL="457200" lvl="1" indent="0" eaLnBrk="1" hangingPunct="1">
              <a:lnSpc>
                <a:spcPct val="80000"/>
              </a:lnSpc>
              <a:buClr>
                <a:schemeClr val="tx1"/>
              </a:buClr>
              <a:buSzPct val="75000"/>
              <a:buNone/>
            </a:pPr>
            <a:r>
              <a:rPr lang="en-US" sz="2000" dirty="0" smtClean="0"/>
              <a:t>- One Informational</a:t>
            </a:r>
          </a:p>
          <a:p>
            <a:pPr marL="457200" lvl="1" indent="0">
              <a:lnSpc>
                <a:spcPct val="80000"/>
              </a:lnSpc>
              <a:buClr>
                <a:schemeClr val="tx1"/>
              </a:buClr>
              <a:buSzPct val="75000"/>
              <a:buNone/>
            </a:pPr>
            <a:r>
              <a:rPr lang="en-US" sz="2000" dirty="0" smtClean="0"/>
              <a:t>- One Autobiography/Biography or one </a:t>
            </a:r>
          </a:p>
          <a:p>
            <a:pPr marL="457200" lvl="1" indent="0" eaLnBrk="1" hangingPunct="1">
              <a:lnSpc>
                <a:spcPct val="80000"/>
              </a:lnSpc>
              <a:buClr>
                <a:schemeClr val="tx1"/>
              </a:buClr>
              <a:buSzPct val="75000"/>
              <a:buNone/>
            </a:pPr>
            <a:r>
              <a:rPr lang="en-US" sz="2000" dirty="0"/>
              <a:t>	</a:t>
            </a:r>
            <a:r>
              <a:rPr lang="en-US" sz="2000" dirty="0" smtClean="0"/>
              <a:t>Practical/How-to/Advertisement </a:t>
            </a:r>
          </a:p>
          <a:p>
            <a:pPr eaLnBrk="1" hangingPunct="1">
              <a:lnSpc>
                <a:spcPct val="80000"/>
              </a:lnSpc>
              <a:buClr>
                <a:schemeClr val="tx1"/>
              </a:buClr>
              <a:buSzPct val="75000"/>
              <a:buFont typeface="Wingdings" pitchFamily="2" charset="2"/>
              <a:buChar char="§"/>
            </a:pPr>
            <a:r>
              <a:rPr lang="en-US" sz="2000" dirty="0" smtClean="0"/>
              <a:t>56 multiple-choice items</a:t>
            </a:r>
            <a:r>
              <a:rPr lang="en-US" sz="2000" dirty="0"/>
              <a:t> </a:t>
            </a:r>
            <a:r>
              <a:rPr lang="en-US" sz="2000" dirty="0" smtClean="0"/>
              <a:t>(40 common items)</a:t>
            </a:r>
          </a:p>
          <a:p>
            <a:pPr eaLnBrk="1" hangingPunct="1">
              <a:lnSpc>
                <a:spcPct val="80000"/>
              </a:lnSpc>
              <a:buClr>
                <a:schemeClr val="tx1"/>
              </a:buClr>
              <a:buSzPct val="75000"/>
              <a:buFont typeface="Wingdings" pitchFamily="2" charset="2"/>
              <a:buChar char="§"/>
            </a:pPr>
            <a:r>
              <a:rPr lang="en-US" sz="2000" dirty="0" smtClean="0"/>
              <a:t>5 open-ended items: 3 short answer (2 common) and 2 evidence –based selected-responses  (EBSR).</a:t>
            </a:r>
          </a:p>
          <a:p>
            <a:pPr eaLnBrk="1" hangingPunct="1">
              <a:lnSpc>
                <a:spcPct val="80000"/>
              </a:lnSpc>
              <a:buClr>
                <a:schemeClr val="tx1"/>
              </a:buClr>
              <a:buSzPct val="75000"/>
              <a:buFont typeface="Wingdings" pitchFamily="2" charset="2"/>
              <a:buChar char="§"/>
            </a:pPr>
            <a:r>
              <a:rPr lang="en-US" sz="2000" dirty="0" smtClean="0"/>
              <a:t>Students write </a:t>
            </a:r>
            <a:r>
              <a:rPr lang="en-US" sz="2000" b="1" u="sng" dirty="0" smtClean="0"/>
              <a:t>ALL</a:t>
            </a:r>
            <a:r>
              <a:rPr lang="en-US" sz="2000" dirty="0" smtClean="0"/>
              <a:t> answers in test booklet</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2958458812"/>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652463" y="920750"/>
            <a:ext cx="7772400" cy="1143000"/>
          </a:xfrm>
        </p:spPr>
        <p:txBody>
          <a:bodyPr/>
          <a:lstStyle/>
          <a:p>
            <a:pPr eaLnBrk="1" hangingPunct="1"/>
            <a:r>
              <a:rPr lang="en-US" b="1" dirty="0" smtClean="0">
                <a:solidFill>
                  <a:schemeClr val="tx1"/>
                </a:solidFill>
              </a:rPr>
              <a:t>Grade 3 Test Format</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graphicFrame>
        <p:nvGraphicFramePr>
          <p:cNvPr id="2" name="Table 1"/>
          <p:cNvGraphicFramePr>
            <a:graphicFrameLocks noGrp="1"/>
          </p:cNvGraphicFramePr>
          <p:nvPr>
            <p:extLst>
              <p:ext uri="{D42A27DB-BD31-4B8C-83A1-F6EECF244321}">
                <p14:modId xmlns:p14="http://schemas.microsoft.com/office/powerpoint/2010/main" xmlns="" val="723537620"/>
              </p:ext>
            </p:extLst>
          </p:nvPr>
        </p:nvGraphicFramePr>
        <p:xfrm>
          <a:off x="914404" y="2283300"/>
          <a:ext cx="7315195" cy="3660299"/>
        </p:xfrm>
        <a:graphic>
          <a:graphicData uri="http://schemas.openxmlformats.org/drawingml/2006/table">
            <a:tbl>
              <a:tblPr/>
              <a:tblGrid>
                <a:gridCol w="1392730"/>
                <a:gridCol w="1053870"/>
                <a:gridCol w="1043554"/>
                <a:gridCol w="1053870"/>
                <a:gridCol w="1053870"/>
                <a:gridCol w="1043554"/>
                <a:gridCol w="673747"/>
              </a:tblGrid>
              <a:tr h="924627">
                <a:tc>
                  <a:txBody>
                    <a:bodyPr/>
                    <a:lstStyle/>
                    <a:p>
                      <a:pPr marL="0" marR="0" algn="ctr" fontAlgn="base">
                        <a:spcBef>
                          <a:spcPts val="480"/>
                        </a:spcBef>
                        <a:spcAft>
                          <a:spcPts val="0"/>
                        </a:spcAft>
                      </a:pPr>
                      <a:r>
                        <a:rPr lang="en-US" sz="1200" b="1" kern="1200" dirty="0">
                          <a:solidFill>
                            <a:srgbClr val="000099"/>
                          </a:solidFill>
                          <a:effectLst/>
                          <a:latin typeface="Arial"/>
                          <a:ea typeface="Times New Roman"/>
                          <a:cs typeface="Times New Roman"/>
                        </a:rPr>
                        <a:t>Approximate length</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gridSpan="3">
                  <a:txBody>
                    <a:bodyPr/>
                    <a:lstStyle/>
                    <a:p>
                      <a:pPr marL="0" marR="0" algn="ctr" fontAlgn="base">
                        <a:spcBef>
                          <a:spcPts val="480"/>
                        </a:spcBef>
                        <a:spcAft>
                          <a:spcPts val="0"/>
                        </a:spcAft>
                      </a:pPr>
                      <a:r>
                        <a:rPr lang="en-US" sz="1200" b="1" kern="1200" dirty="0">
                          <a:solidFill>
                            <a:srgbClr val="000099"/>
                          </a:solidFill>
                          <a:effectLst/>
                          <a:latin typeface="Arial"/>
                          <a:ea typeface="Times New Roman"/>
                          <a:cs typeface="Times New Roman"/>
                        </a:rPr>
                        <a:t>Number of Multiple-Choice Items </a:t>
                      </a:r>
                      <a:endParaRPr lang="en-US" sz="1000" dirty="0">
                        <a:effectLst/>
                        <a:latin typeface="Calibri"/>
                        <a:ea typeface="Calibri"/>
                        <a:cs typeface="Times New Roman"/>
                      </a:endParaRPr>
                    </a:p>
                    <a:p>
                      <a:pPr marL="0" marR="0" algn="ctr" fontAlgn="base">
                        <a:spcBef>
                          <a:spcPts val="480"/>
                        </a:spcBef>
                        <a:spcAft>
                          <a:spcPts val="0"/>
                        </a:spcAft>
                      </a:pPr>
                      <a:r>
                        <a:rPr lang="en-US" sz="1200" b="1" kern="1200" dirty="0" smtClean="0">
                          <a:solidFill>
                            <a:srgbClr val="000099"/>
                          </a:solidFill>
                          <a:effectLst/>
                          <a:latin typeface="Arial"/>
                          <a:ea typeface="Times New Roman"/>
                          <a:cs typeface="Times New Roman"/>
                        </a:rPr>
                        <a:t>(1 </a:t>
                      </a:r>
                      <a:r>
                        <a:rPr lang="en-US" sz="1200" b="1" kern="1200" dirty="0">
                          <a:solidFill>
                            <a:srgbClr val="000099"/>
                          </a:solidFill>
                          <a:effectLst/>
                          <a:latin typeface="Arial"/>
                          <a:ea typeface="Times New Roman"/>
                          <a:cs typeface="Times New Roman"/>
                        </a:rPr>
                        <a:t>point </a:t>
                      </a:r>
                      <a:r>
                        <a:rPr lang="en-US" sz="1200" b="1" kern="1200" dirty="0" smtClean="0">
                          <a:solidFill>
                            <a:srgbClr val="000099"/>
                          </a:solidFill>
                          <a:effectLst/>
                          <a:latin typeface="Arial"/>
                          <a:ea typeface="Times New Roman"/>
                          <a:cs typeface="Times New Roman"/>
                        </a:rPr>
                        <a:t>each)</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hMerge="1">
                  <a:txBody>
                    <a:bodyPr/>
                    <a:lstStyle/>
                    <a:p>
                      <a:endParaRPr lang="en-US"/>
                    </a:p>
                  </a:txBody>
                  <a:tcPr/>
                </a:tc>
                <a:tc hMerge="1">
                  <a:txBody>
                    <a:bodyPr/>
                    <a:lstStyle/>
                    <a:p>
                      <a:endParaRPr lang="en-US"/>
                    </a:p>
                  </a:txBody>
                  <a:tcPr/>
                </a:tc>
                <a:tc gridSpan="3">
                  <a:txBody>
                    <a:bodyPr/>
                    <a:lstStyle/>
                    <a:p>
                      <a:pPr marL="0" marR="0" algn="ctr" fontAlgn="base">
                        <a:spcBef>
                          <a:spcPts val="480"/>
                        </a:spcBef>
                        <a:spcAft>
                          <a:spcPts val="0"/>
                        </a:spcAft>
                      </a:pPr>
                      <a:r>
                        <a:rPr lang="en-US" sz="1200" b="1" kern="1200" dirty="0">
                          <a:solidFill>
                            <a:srgbClr val="000099"/>
                          </a:solidFill>
                          <a:effectLst/>
                          <a:latin typeface="Arial"/>
                          <a:ea typeface="Times New Roman"/>
                          <a:cs typeface="Times New Roman"/>
                        </a:rPr>
                        <a:t>Number of </a:t>
                      </a:r>
                      <a:r>
                        <a:rPr lang="en-US" sz="1200" b="1" kern="1200" dirty="0" smtClean="0">
                          <a:solidFill>
                            <a:srgbClr val="000099"/>
                          </a:solidFill>
                          <a:effectLst/>
                          <a:latin typeface="Arial"/>
                          <a:ea typeface="Times New Roman"/>
                          <a:cs typeface="Times New Roman"/>
                        </a:rPr>
                        <a:t>Other</a:t>
                      </a:r>
                      <a:r>
                        <a:rPr lang="en-US" sz="1200" b="1" kern="1200" baseline="0" dirty="0" smtClean="0">
                          <a:solidFill>
                            <a:srgbClr val="000099"/>
                          </a:solidFill>
                          <a:effectLst/>
                          <a:latin typeface="Arial"/>
                          <a:ea typeface="Times New Roman"/>
                          <a:cs typeface="Times New Roman"/>
                        </a:rPr>
                        <a:t> </a:t>
                      </a:r>
                      <a:r>
                        <a:rPr lang="en-US" sz="1200" b="1" kern="1200" dirty="0" smtClean="0">
                          <a:solidFill>
                            <a:srgbClr val="000099"/>
                          </a:solidFill>
                          <a:effectLst/>
                          <a:latin typeface="Arial"/>
                          <a:ea typeface="Times New Roman"/>
                          <a:cs typeface="Times New Roman"/>
                        </a:rPr>
                        <a:t>Items </a:t>
                      </a:r>
                      <a:endParaRPr lang="en-US" sz="1000" dirty="0">
                        <a:effectLst/>
                        <a:latin typeface="Calibri"/>
                        <a:ea typeface="Calibri"/>
                        <a:cs typeface="Times New Roman"/>
                      </a:endParaRPr>
                    </a:p>
                    <a:p>
                      <a:pPr marL="0" marR="0" algn="ctr" fontAlgn="base">
                        <a:spcBef>
                          <a:spcPts val="480"/>
                        </a:spcBef>
                        <a:spcAft>
                          <a:spcPts val="0"/>
                        </a:spcAft>
                      </a:pPr>
                      <a:r>
                        <a:rPr lang="en-US" sz="1200" b="1" kern="1200" dirty="0" smtClean="0">
                          <a:solidFill>
                            <a:srgbClr val="000099"/>
                          </a:solidFill>
                          <a:effectLst/>
                          <a:latin typeface="Arial"/>
                          <a:ea typeface="Times New Roman"/>
                          <a:cs typeface="Times New Roman"/>
                        </a:rPr>
                        <a:t>Short Answer,</a:t>
                      </a:r>
                      <a:r>
                        <a:rPr lang="en-US" sz="1200" b="1" kern="1200" baseline="0" dirty="0" smtClean="0">
                          <a:solidFill>
                            <a:srgbClr val="000099"/>
                          </a:solidFill>
                          <a:effectLst/>
                          <a:latin typeface="Arial"/>
                          <a:ea typeface="Times New Roman"/>
                          <a:cs typeface="Times New Roman"/>
                        </a:rPr>
                        <a:t> (</a:t>
                      </a:r>
                      <a:r>
                        <a:rPr lang="en-US" sz="1200" b="1" kern="1200" dirty="0" smtClean="0">
                          <a:solidFill>
                            <a:srgbClr val="000099"/>
                          </a:solidFill>
                          <a:effectLst/>
                          <a:latin typeface="Arial"/>
                          <a:ea typeface="Times New Roman"/>
                          <a:cs typeface="Times New Roman"/>
                        </a:rPr>
                        <a:t>3 </a:t>
                      </a:r>
                      <a:r>
                        <a:rPr lang="en-US" sz="1200" b="1" kern="1200" dirty="0">
                          <a:solidFill>
                            <a:srgbClr val="000099"/>
                          </a:solidFill>
                          <a:effectLst/>
                          <a:latin typeface="Arial"/>
                          <a:ea typeface="Times New Roman"/>
                          <a:cs typeface="Times New Roman"/>
                        </a:rPr>
                        <a:t>points </a:t>
                      </a:r>
                      <a:r>
                        <a:rPr lang="en-US" sz="1200" b="1" kern="1200" dirty="0" smtClean="0">
                          <a:solidFill>
                            <a:srgbClr val="000099"/>
                          </a:solidFill>
                          <a:effectLst/>
                          <a:latin typeface="Arial"/>
                          <a:ea typeface="Times New Roman"/>
                          <a:cs typeface="Times New Roman"/>
                        </a:rPr>
                        <a:t>each), EBSR,</a:t>
                      </a:r>
                      <a:r>
                        <a:rPr lang="en-US" sz="1200" b="1" kern="1200" baseline="0" dirty="0" smtClean="0">
                          <a:solidFill>
                            <a:srgbClr val="000099"/>
                          </a:solidFill>
                          <a:effectLst/>
                          <a:latin typeface="Arial"/>
                          <a:ea typeface="Times New Roman"/>
                          <a:cs typeface="Times New Roman"/>
                        </a:rPr>
                        <a:t> (</a:t>
                      </a:r>
                      <a:r>
                        <a:rPr lang="en-US" sz="1200" b="1" kern="1200" dirty="0" smtClean="0">
                          <a:solidFill>
                            <a:srgbClr val="000099"/>
                          </a:solidFill>
                          <a:effectLst/>
                          <a:latin typeface="Arial"/>
                          <a:ea typeface="Times New Roman"/>
                          <a:cs typeface="Times New Roman"/>
                        </a:rPr>
                        <a:t>2-3 </a:t>
                      </a:r>
                      <a:r>
                        <a:rPr lang="en-US" sz="1200" b="1" kern="1200" dirty="0">
                          <a:solidFill>
                            <a:srgbClr val="000099"/>
                          </a:solidFill>
                          <a:effectLst/>
                          <a:latin typeface="Arial"/>
                          <a:ea typeface="Times New Roman"/>
                          <a:cs typeface="Times New Roman"/>
                        </a:rPr>
                        <a:t>points each)</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hMerge="1">
                  <a:txBody>
                    <a:bodyPr/>
                    <a:lstStyle/>
                    <a:p>
                      <a:endParaRPr lang="en-US"/>
                    </a:p>
                  </a:txBody>
                  <a:tcPr/>
                </a:tc>
                <a:tc hMerge="1">
                  <a:txBody>
                    <a:bodyPr/>
                    <a:lstStyle/>
                    <a:p>
                      <a:endParaRPr lang="en-US"/>
                    </a:p>
                  </a:txBody>
                  <a:tcPr/>
                </a:tc>
              </a:tr>
              <a:tr h="822994">
                <a:tc rowSpan="2">
                  <a:txBody>
                    <a:bodyPr/>
                    <a:lstStyle/>
                    <a:p>
                      <a:pPr marL="0" marR="0" algn="ctr" fontAlgn="base">
                        <a:spcBef>
                          <a:spcPts val="480"/>
                        </a:spcBef>
                        <a:spcAft>
                          <a:spcPts val="0"/>
                        </a:spcAft>
                      </a:pPr>
                      <a:r>
                        <a:rPr lang="en-US" sz="1200" b="1" kern="1200">
                          <a:solidFill>
                            <a:srgbClr val="000099"/>
                          </a:solidFill>
                          <a:effectLst/>
                          <a:latin typeface="Arial"/>
                          <a:ea typeface="Times New Roman"/>
                          <a:cs typeface="Times New Roman"/>
                        </a:rPr>
                        <a:t>40 - 70 minutes each section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Common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Equating Block</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Field </a:t>
                      </a:r>
                      <a:endParaRPr lang="en-US" sz="1000">
                        <a:effectLst/>
                        <a:latin typeface="Calibri"/>
                        <a:ea typeface="Calibri"/>
                        <a:cs typeface="Times New Roman"/>
                      </a:endParaRPr>
                    </a:p>
                    <a:p>
                      <a:pPr marL="0" marR="0" algn="ctr" fontAlgn="base">
                        <a:spcBef>
                          <a:spcPts val="430"/>
                        </a:spcBef>
                        <a:spcAft>
                          <a:spcPts val="0"/>
                        </a:spcAft>
                      </a:pPr>
                      <a:r>
                        <a:rPr lang="en-US" sz="1200" b="1" kern="1200">
                          <a:solidFill>
                            <a:srgbClr val="000099"/>
                          </a:solidFill>
                          <a:effectLst/>
                          <a:latin typeface="Arial"/>
                          <a:ea typeface="Times New Roman"/>
                          <a:cs typeface="Times New Roman"/>
                        </a:rPr>
                        <a:t>Test</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Common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Equating Block</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Field Test</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r>
              <a:tr h="777909">
                <a:tc vMerge="1">
                  <a:txBody>
                    <a:bodyPr/>
                    <a:lstStyle/>
                    <a:p>
                      <a:endParaRPr lang="en-US"/>
                    </a:p>
                  </a:txBody>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40</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8</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8</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2</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0</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3</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r>
              <a:tr h="1134769">
                <a:tc>
                  <a:txBody>
                    <a:bodyPr/>
                    <a:lstStyle/>
                    <a:p>
                      <a:pPr marL="0" marR="0" algn="ctr" fontAlgn="base">
                        <a:spcBef>
                          <a:spcPts val="0"/>
                        </a:spcBef>
                        <a:spcAft>
                          <a:spcPts val="0"/>
                        </a:spcAft>
                      </a:pPr>
                      <a:r>
                        <a:rPr lang="en-US" sz="1200" b="1" kern="1200">
                          <a:solidFill>
                            <a:srgbClr val="000099"/>
                          </a:solidFill>
                          <a:effectLst/>
                          <a:latin typeface="Arial"/>
                          <a:ea typeface="Times New Roman"/>
                          <a:cs typeface="Times New Roman"/>
                        </a:rPr>
                        <a:t>Total 150 – 180 minutes</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gridSpan="6">
                  <a:txBody>
                    <a:bodyPr/>
                    <a:lstStyle/>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Student score </a:t>
                      </a:r>
                      <a:r>
                        <a:rPr lang="en-US" sz="1200" b="1" kern="1200" dirty="0">
                          <a:solidFill>
                            <a:srgbClr val="FF0066"/>
                          </a:solidFill>
                          <a:effectLst/>
                          <a:latin typeface="Arial"/>
                          <a:ea typeface="Times New Roman"/>
                          <a:cs typeface="Times New Roman"/>
                        </a:rPr>
                        <a:t>(Common Only)</a:t>
                      </a:r>
                      <a:r>
                        <a:rPr lang="en-US" sz="1200" b="1" kern="1200" dirty="0">
                          <a:solidFill>
                            <a:srgbClr val="000099"/>
                          </a:solidFill>
                          <a:effectLst/>
                          <a:latin typeface="Arial"/>
                          <a:ea typeface="Times New Roman"/>
                          <a:cs typeface="Times New Roman"/>
                        </a:rPr>
                        <a:t>: 46 points</a:t>
                      </a:r>
                      <a:endParaRPr lang="en-US" sz="1000" dirty="0">
                        <a:effectLst/>
                        <a:latin typeface="Calibri"/>
                        <a:ea typeface="Calibri"/>
                        <a:cs typeface="Times New Roman"/>
                      </a:endParaRPr>
                    </a:p>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Total points on each test: 68*</a:t>
                      </a:r>
                      <a:endParaRPr lang="en-US" sz="1000" dirty="0">
                        <a:effectLst/>
                        <a:latin typeface="Calibri"/>
                        <a:ea typeface="Calibri"/>
                        <a:cs typeface="Times New Roman"/>
                      </a:endParaRPr>
                    </a:p>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 Field test items do not count for student score</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CCE8E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xmlns="" val="12838245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dirty="0" smtClean="0"/>
              <a:t>Calculator use</a:t>
            </a:r>
          </a:p>
          <a:p>
            <a:pPr lvl="2">
              <a:buFont typeface="Arial" pitchFamily="34" charset="0"/>
              <a:buChar char="•"/>
            </a:pPr>
            <a:r>
              <a:rPr lang="en-US" dirty="0"/>
              <a:t>Except for the Non-Calculator section of the PSSA Mathematics assessment, as long as the Pennsylvania Calculator Policy is followed, calculators may be used for any part of the following assessments:</a:t>
            </a:r>
          </a:p>
          <a:p>
            <a:pPr marL="1371600" lvl="3" indent="0">
              <a:buNone/>
            </a:pPr>
            <a:r>
              <a:rPr lang="en-US" dirty="0"/>
              <a:t>a.	Remaining sections of the PSSA Mathematics assessment </a:t>
            </a:r>
            <a:r>
              <a:rPr lang="en-US" dirty="0" smtClean="0"/>
              <a:t>	(</a:t>
            </a:r>
            <a:r>
              <a:rPr lang="en-US" dirty="0"/>
              <a:t>except for Grade 3)</a:t>
            </a:r>
          </a:p>
          <a:p>
            <a:pPr marL="1371600" lvl="3" indent="0">
              <a:buNone/>
            </a:pPr>
            <a:r>
              <a:rPr lang="en-US" dirty="0"/>
              <a:t>b</a:t>
            </a:r>
            <a:r>
              <a:rPr lang="en-US" dirty="0" smtClean="0"/>
              <a:t>.</a:t>
            </a:r>
            <a:r>
              <a:rPr lang="en-US" dirty="0"/>
              <a:t>	Algebra I Keystone Exam</a:t>
            </a:r>
          </a:p>
          <a:p>
            <a:pPr marL="1371600" lvl="3" indent="0">
              <a:buNone/>
            </a:pPr>
            <a:r>
              <a:rPr lang="en-US" dirty="0"/>
              <a:t>c.	PSSA Science assessment</a:t>
            </a:r>
          </a:p>
          <a:p>
            <a:pPr marL="1371600" lvl="3" indent="0">
              <a:buNone/>
            </a:pPr>
            <a:r>
              <a:rPr lang="en-US" dirty="0"/>
              <a:t>d.	Biology Keystone Exam</a:t>
            </a:r>
          </a:p>
          <a:p>
            <a:pPr lvl="2">
              <a:buFont typeface="Arial" pitchFamily="34" charset="0"/>
              <a:buChar char="•"/>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xmlns="" val="81158401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711200" y="950913"/>
            <a:ext cx="7772400" cy="954087"/>
          </a:xfrm>
        </p:spPr>
        <p:txBody>
          <a:bodyPr/>
          <a:lstStyle/>
          <a:p>
            <a:pPr eaLnBrk="1" hangingPunct="1"/>
            <a:r>
              <a:rPr lang="en-US" b="1" dirty="0" smtClean="0">
                <a:solidFill>
                  <a:schemeClr val="tx1"/>
                </a:solidFill>
              </a:rPr>
              <a:t>Grades 4-8</a:t>
            </a:r>
          </a:p>
        </p:txBody>
      </p:sp>
      <p:sp>
        <p:nvSpPr>
          <p:cNvPr id="68611" name="Rectangle 3"/>
          <p:cNvSpPr>
            <a:spLocks noGrp="1" noChangeArrowheads="1"/>
          </p:cNvSpPr>
          <p:nvPr>
            <p:ph idx="1"/>
          </p:nvPr>
        </p:nvSpPr>
        <p:spPr>
          <a:xfrm>
            <a:off x="457200" y="1828800"/>
            <a:ext cx="8229600" cy="4787900"/>
          </a:xfrm>
          <a:noFill/>
        </p:spPr>
        <p:txBody>
          <a:bodyPr/>
          <a:lstStyle/>
          <a:p>
            <a:pPr eaLnBrk="1" hangingPunct="1">
              <a:lnSpc>
                <a:spcPct val="80000"/>
              </a:lnSpc>
              <a:buClr>
                <a:schemeClr val="tx1"/>
              </a:buClr>
              <a:buSzPct val="75000"/>
              <a:buFont typeface="Wingdings" pitchFamily="2" charset="2"/>
              <a:buChar char="§"/>
            </a:pPr>
            <a:r>
              <a:rPr lang="en-US" sz="2000" dirty="0" smtClean="0"/>
              <a:t>Three sessions</a:t>
            </a:r>
          </a:p>
          <a:p>
            <a:pPr eaLnBrk="1" hangingPunct="1">
              <a:lnSpc>
                <a:spcPct val="80000"/>
              </a:lnSpc>
              <a:buClr>
                <a:schemeClr val="tx1"/>
              </a:buClr>
              <a:buSzPct val="75000"/>
              <a:buFont typeface="Wingdings" pitchFamily="2" charset="2"/>
              <a:buChar char="§"/>
            </a:pPr>
            <a:r>
              <a:rPr lang="en-US" sz="2000" dirty="0" smtClean="0"/>
              <a:t>Sections 2, 4, &amp; 6 (alternates w/Math)</a:t>
            </a:r>
          </a:p>
          <a:p>
            <a:pPr eaLnBrk="1" hangingPunct="1">
              <a:lnSpc>
                <a:spcPct val="80000"/>
              </a:lnSpc>
              <a:buClr>
                <a:schemeClr val="tx1"/>
              </a:buClr>
              <a:buSzPct val="75000"/>
              <a:buFont typeface="Wingdings" pitchFamily="2" charset="2"/>
              <a:buChar char="§"/>
            </a:pPr>
            <a:r>
              <a:rPr lang="en-US" sz="2000" dirty="0" smtClean="0"/>
              <a:t>Approximately 45-85 minutes each</a:t>
            </a:r>
          </a:p>
          <a:p>
            <a:pPr eaLnBrk="1" hangingPunct="1">
              <a:lnSpc>
                <a:spcPct val="80000"/>
              </a:lnSpc>
              <a:buClr>
                <a:schemeClr val="tx1"/>
              </a:buClr>
              <a:buSzPct val="75000"/>
              <a:buFont typeface="Wingdings" pitchFamily="2" charset="2"/>
              <a:buChar char="§"/>
            </a:pPr>
            <a:r>
              <a:rPr lang="en-US" sz="2000" dirty="0" smtClean="0"/>
              <a:t>Target Passage Types (mix varies by grade)</a:t>
            </a:r>
          </a:p>
          <a:p>
            <a:pPr lvl="1" eaLnBrk="1" hangingPunct="1">
              <a:lnSpc>
                <a:spcPct val="80000"/>
              </a:lnSpc>
              <a:buClr>
                <a:srgbClr val="FF0066"/>
              </a:buClr>
              <a:buSzPct val="125000"/>
              <a:buFont typeface="Wingdings" pitchFamily="2" charset="2"/>
              <a:buNone/>
            </a:pPr>
            <a:r>
              <a:rPr lang="en-US" sz="2000" dirty="0" smtClean="0"/>
              <a:t>- Story  </a:t>
            </a:r>
            <a:endParaRPr lang="en-US" sz="2000" dirty="0"/>
          </a:p>
          <a:p>
            <a:pPr lvl="1" eaLnBrk="1" hangingPunct="1">
              <a:lnSpc>
                <a:spcPct val="80000"/>
              </a:lnSpc>
              <a:buClr>
                <a:srgbClr val="FF0066"/>
              </a:buClr>
              <a:buSzPct val="125000"/>
              <a:buFont typeface="Wingdings" pitchFamily="2" charset="2"/>
              <a:buNone/>
            </a:pPr>
            <a:r>
              <a:rPr lang="en-US" sz="2000" dirty="0" smtClean="0"/>
              <a:t>- Poem  </a:t>
            </a:r>
          </a:p>
          <a:p>
            <a:pPr lvl="1" eaLnBrk="1" hangingPunct="1">
              <a:lnSpc>
                <a:spcPct val="80000"/>
              </a:lnSpc>
              <a:buClr>
                <a:srgbClr val="FF0066"/>
              </a:buClr>
              <a:buSzPct val="125000"/>
              <a:buFont typeface="Wingdings" pitchFamily="2" charset="2"/>
              <a:buNone/>
            </a:pPr>
            <a:r>
              <a:rPr lang="en-US" sz="2000" dirty="0" smtClean="0"/>
              <a:t>- Informational</a:t>
            </a:r>
          </a:p>
          <a:p>
            <a:pPr lvl="1" eaLnBrk="1" hangingPunct="1">
              <a:lnSpc>
                <a:spcPct val="80000"/>
              </a:lnSpc>
              <a:buClr>
                <a:srgbClr val="FF0066"/>
              </a:buClr>
              <a:buSzPct val="125000"/>
              <a:buFont typeface="Wingdings" pitchFamily="2" charset="2"/>
              <a:buNone/>
            </a:pPr>
            <a:r>
              <a:rPr lang="en-US" sz="2000" dirty="0" smtClean="0"/>
              <a:t>- Autobiography/Biography </a:t>
            </a:r>
          </a:p>
          <a:p>
            <a:pPr lvl="1" eaLnBrk="1" hangingPunct="1">
              <a:lnSpc>
                <a:spcPct val="80000"/>
              </a:lnSpc>
              <a:buClr>
                <a:srgbClr val="FF0066"/>
              </a:buClr>
              <a:buSzPct val="125000"/>
              <a:buFont typeface="Wingdings" pitchFamily="2" charset="2"/>
              <a:buNone/>
            </a:pPr>
            <a:r>
              <a:rPr lang="en-US" sz="2000" dirty="0" smtClean="0"/>
              <a:t>- Practical/How-to/Advertisement </a:t>
            </a:r>
          </a:p>
          <a:p>
            <a:pPr lvl="1" eaLnBrk="1" hangingPunct="1">
              <a:lnSpc>
                <a:spcPct val="80000"/>
              </a:lnSpc>
              <a:buClr>
                <a:srgbClr val="FF0066"/>
              </a:buClr>
              <a:buSzPct val="125000"/>
              <a:buFont typeface="Wingdings" pitchFamily="2" charset="2"/>
              <a:buNone/>
            </a:pPr>
            <a:r>
              <a:rPr lang="en-US" sz="2000" dirty="0" smtClean="0"/>
              <a:t>- Essay/Editorial (grades 5-8)</a:t>
            </a:r>
          </a:p>
          <a:p>
            <a:pPr eaLnBrk="1" hangingPunct="1">
              <a:lnSpc>
                <a:spcPct val="80000"/>
              </a:lnSpc>
              <a:buClr>
                <a:schemeClr val="tx1"/>
              </a:buClr>
              <a:buSzPct val="75000"/>
              <a:buFont typeface="Wingdings" pitchFamily="2" charset="2"/>
              <a:buChar char="§"/>
            </a:pPr>
            <a:r>
              <a:rPr lang="en-US" sz="2000" dirty="0" smtClean="0"/>
              <a:t>56 Multiple-choice items (40 common items)</a:t>
            </a:r>
          </a:p>
          <a:p>
            <a:pPr eaLnBrk="1" hangingPunct="1">
              <a:lnSpc>
                <a:spcPct val="80000"/>
              </a:lnSpc>
              <a:buClr>
                <a:schemeClr val="tx1"/>
              </a:buClr>
              <a:buSzPct val="75000"/>
              <a:buFont typeface="Wingdings" pitchFamily="2" charset="2"/>
              <a:buChar char="§"/>
            </a:pPr>
            <a:r>
              <a:rPr lang="en-US" sz="2000" dirty="0" smtClean="0"/>
              <a:t>7 Open-ended items: 4 short answer (all common items), 2 evidence-based selected responses, and 1 text dependent analysis.</a:t>
            </a:r>
          </a:p>
          <a:p>
            <a:pPr eaLnBrk="1" hangingPunct="1">
              <a:lnSpc>
                <a:spcPct val="80000"/>
              </a:lnSpc>
              <a:buClr>
                <a:schemeClr val="tx1"/>
              </a:buClr>
              <a:buSzPct val="75000"/>
              <a:buFont typeface="Wingdings" pitchFamily="2" charset="2"/>
              <a:buChar char="§"/>
            </a:pPr>
            <a:r>
              <a:rPr lang="en-US" sz="2000" dirty="0" smtClean="0"/>
              <a:t>Students write answers in </a:t>
            </a:r>
            <a:r>
              <a:rPr lang="en-US" sz="2000" u="sng" dirty="0" smtClean="0"/>
              <a:t>answer</a:t>
            </a:r>
            <a:r>
              <a:rPr lang="en-US" sz="2000" dirty="0" smtClean="0"/>
              <a:t> booklet</a:t>
            </a:r>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1248935316"/>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
        <p:nvSpPr>
          <p:cNvPr id="893987" name="Rectangle 35"/>
          <p:cNvSpPr>
            <a:spLocks noChangeArrowheads="1"/>
          </p:cNvSpPr>
          <p:nvPr/>
        </p:nvSpPr>
        <p:spPr bwMode="auto">
          <a:xfrm>
            <a:off x="685800" y="1066801"/>
            <a:ext cx="7772400" cy="990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92075" tIns="46038" rIns="92075" bIns="46038" anchor="ctr"/>
          <a:lstStyle/>
          <a:p>
            <a:pPr algn="ctr" eaLnBrk="1" hangingPunct="1">
              <a:defRPr/>
            </a:pPr>
            <a:r>
              <a:rPr lang="en-US" sz="4000" b="1" dirty="0">
                <a:effectLst>
                  <a:outerShdw blurRad="38100" dist="38100" dir="2700000" algn="tl">
                    <a:srgbClr val="C0C0C0"/>
                  </a:outerShdw>
                </a:effectLst>
              </a:rPr>
              <a:t>Grades </a:t>
            </a:r>
            <a:r>
              <a:rPr lang="en-US" sz="4000" b="1" dirty="0" smtClean="0">
                <a:effectLst>
                  <a:outerShdw blurRad="38100" dist="38100" dir="2700000" algn="tl">
                    <a:srgbClr val="C0C0C0"/>
                  </a:outerShdw>
                </a:effectLst>
              </a:rPr>
              <a:t>4–8 Test </a:t>
            </a:r>
            <a:r>
              <a:rPr lang="en-US" sz="4000" b="1" dirty="0">
                <a:effectLst>
                  <a:outerShdw blurRad="38100" dist="38100" dir="2700000" algn="tl">
                    <a:srgbClr val="C0C0C0"/>
                  </a:outerShdw>
                </a:effectLst>
              </a:rPr>
              <a:t>Format</a:t>
            </a:r>
          </a:p>
        </p:txBody>
      </p:sp>
      <p:graphicFrame>
        <p:nvGraphicFramePr>
          <p:cNvPr id="4" name="Table 3"/>
          <p:cNvGraphicFramePr>
            <a:graphicFrameLocks noGrp="1"/>
          </p:cNvGraphicFramePr>
          <p:nvPr>
            <p:extLst>
              <p:ext uri="{D42A27DB-BD31-4B8C-83A1-F6EECF244321}">
                <p14:modId xmlns:p14="http://schemas.microsoft.com/office/powerpoint/2010/main" xmlns="" val="4281331127"/>
              </p:ext>
            </p:extLst>
          </p:nvPr>
        </p:nvGraphicFramePr>
        <p:xfrm>
          <a:off x="838200" y="2237232"/>
          <a:ext cx="7391400" cy="3886200"/>
        </p:xfrm>
        <a:graphic>
          <a:graphicData uri="http://schemas.openxmlformats.org/drawingml/2006/table">
            <a:tbl>
              <a:tblPr/>
              <a:tblGrid>
                <a:gridCol w="1359640"/>
                <a:gridCol w="1005293"/>
                <a:gridCol w="1005293"/>
                <a:gridCol w="1005293"/>
                <a:gridCol w="1182904"/>
                <a:gridCol w="1182904"/>
                <a:gridCol w="650073"/>
              </a:tblGrid>
              <a:tr h="981691">
                <a:tc>
                  <a:txBody>
                    <a:bodyPr/>
                    <a:lstStyle/>
                    <a:p>
                      <a:pPr marL="0" marR="0" algn="ctr" fontAlgn="base">
                        <a:spcBef>
                          <a:spcPts val="480"/>
                        </a:spcBef>
                        <a:spcAft>
                          <a:spcPts val="0"/>
                        </a:spcAft>
                      </a:pPr>
                      <a:r>
                        <a:rPr lang="en-US" sz="1200" b="1" kern="1200" dirty="0">
                          <a:solidFill>
                            <a:srgbClr val="000099"/>
                          </a:solidFill>
                          <a:effectLst/>
                          <a:latin typeface="Arial"/>
                          <a:ea typeface="Times New Roman"/>
                          <a:cs typeface="Times New Roman"/>
                        </a:rPr>
                        <a:t>Approximate length</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gridSpan="3">
                  <a:txBody>
                    <a:bodyPr/>
                    <a:lstStyle/>
                    <a:p>
                      <a:pPr marL="0" marR="0" algn="ctr" fontAlgn="base">
                        <a:spcBef>
                          <a:spcPts val="480"/>
                        </a:spcBef>
                        <a:spcAft>
                          <a:spcPts val="0"/>
                        </a:spcAft>
                      </a:pPr>
                      <a:r>
                        <a:rPr lang="en-US" sz="1200" b="1" kern="1200">
                          <a:solidFill>
                            <a:srgbClr val="000099"/>
                          </a:solidFill>
                          <a:effectLst/>
                          <a:latin typeface="Arial"/>
                          <a:ea typeface="Times New Roman"/>
                          <a:cs typeface="Times New Roman"/>
                        </a:rPr>
                        <a:t>Number of Multiple-Choice Items </a:t>
                      </a:r>
                      <a:endParaRPr lang="en-US" sz="1000">
                        <a:effectLst/>
                        <a:latin typeface="Calibri"/>
                        <a:ea typeface="Calibri"/>
                        <a:cs typeface="Times New Roman"/>
                      </a:endParaRPr>
                    </a:p>
                    <a:p>
                      <a:pPr marL="0" marR="0" algn="ctr" fontAlgn="base">
                        <a:spcBef>
                          <a:spcPts val="480"/>
                        </a:spcBef>
                        <a:spcAft>
                          <a:spcPts val="0"/>
                        </a:spcAft>
                      </a:pPr>
                      <a:r>
                        <a:rPr lang="en-US" sz="1200" b="1" kern="1200">
                          <a:solidFill>
                            <a:srgbClr val="000099"/>
                          </a:solidFill>
                          <a:effectLst/>
                          <a:latin typeface="Arial"/>
                          <a:ea typeface="Times New Roman"/>
                          <a:cs typeface="Times New Roman"/>
                        </a:rPr>
                        <a:t>(1 point each)</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hMerge="1">
                  <a:txBody>
                    <a:bodyPr/>
                    <a:lstStyle/>
                    <a:p>
                      <a:endParaRPr lang="en-US"/>
                    </a:p>
                  </a:txBody>
                  <a:tcPr/>
                </a:tc>
                <a:tc hMerge="1">
                  <a:txBody>
                    <a:bodyPr/>
                    <a:lstStyle/>
                    <a:p>
                      <a:endParaRPr lang="en-US"/>
                    </a:p>
                  </a:txBody>
                  <a:tcPr/>
                </a:tc>
                <a:tc gridSpan="3">
                  <a:txBody>
                    <a:bodyPr/>
                    <a:lstStyle/>
                    <a:p>
                      <a:pPr marL="0" marR="0" algn="ctr" fontAlgn="base">
                        <a:spcBef>
                          <a:spcPts val="480"/>
                        </a:spcBef>
                        <a:spcAft>
                          <a:spcPts val="0"/>
                        </a:spcAft>
                      </a:pPr>
                      <a:r>
                        <a:rPr lang="en-US" sz="1200" b="1" kern="1200" dirty="0">
                          <a:solidFill>
                            <a:srgbClr val="000099"/>
                          </a:solidFill>
                          <a:effectLst/>
                          <a:latin typeface="Arial"/>
                          <a:ea typeface="Times New Roman"/>
                          <a:cs typeface="Times New Roman"/>
                        </a:rPr>
                        <a:t>Number of </a:t>
                      </a:r>
                      <a:r>
                        <a:rPr lang="en-US" sz="1200" b="1" kern="1200" dirty="0" smtClean="0">
                          <a:solidFill>
                            <a:srgbClr val="000099"/>
                          </a:solidFill>
                          <a:effectLst/>
                          <a:latin typeface="Arial"/>
                          <a:ea typeface="Times New Roman"/>
                          <a:cs typeface="Times New Roman"/>
                        </a:rPr>
                        <a:t>Other </a:t>
                      </a:r>
                      <a:r>
                        <a:rPr lang="en-US" sz="1200" b="1" kern="1200" dirty="0">
                          <a:solidFill>
                            <a:srgbClr val="000099"/>
                          </a:solidFill>
                          <a:effectLst/>
                          <a:latin typeface="Arial"/>
                          <a:ea typeface="Times New Roman"/>
                          <a:cs typeface="Times New Roman"/>
                        </a:rPr>
                        <a:t>Items </a:t>
                      </a:r>
                      <a:endParaRPr lang="en-US" sz="1000" dirty="0">
                        <a:effectLst/>
                        <a:latin typeface="Calibri"/>
                        <a:ea typeface="Calibri"/>
                        <a:cs typeface="Times New Roman"/>
                      </a:endParaRPr>
                    </a:p>
                    <a:p>
                      <a:pPr marL="0" marR="0" algn="ctr" fontAlgn="base">
                        <a:spcBef>
                          <a:spcPts val="480"/>
                        </a:spcBef>
                        <a:spcAft>
                          <a:spcPts val="0"/>
                        </a:spcAft>
                      </a:pPr>
                      <a:r>
                        <a:rPr lang="en-US" sz="1200" b="1" kern="1200" dirty="0" smtClean="0">
                          <a:solidFill>
                            <a:srgbClr val="000099"/>
                          </a:solidFill>
                          <a:effectLst/>
                          <a:latin typeface="Arial"/>
                          <a:ea typeface="Times New Roman"/>
                          <a:cs typeface="Times New Roman"/>
                        </a:rPr>
                        <a:t>Short Answer, (3 </a:t>
                      </a:r>
                      <a:r>
                        <a:rPr lang="en-US" sz="1200" b="1" kern="1200" dirty="0">
                          <a:solidFill>
                            <a:srgbClr val="000099"/>
                          </a:solidFill>
                          <a:effectLst/>
                          <a:latin typeface="Arial"/>
                          <a:ea typeface="Times New Roman"/>
                          <a:cs typeface="Times New Roman"/>
                        </a:rPr>
                        <a:t>points </a:t>
                      </a:r>
                      <a:r>
                        <a:rPr lang="en-US" sz="1200" b="1" kern="1200" dirty="0" smtClean="0">
                          <a:solidFill>
                            <a:srgbClr val="000099"/>
                          </a:solidFill>
                          <a:effectLst/>
                          <a:latin typeface="Arial"/>
                          <a:ea typeface="Times New Roman"/>
                          <a:cs typeface="Times New Roman"/>
                        </a:rPr>
                        <a:t>each);</a:t>
                      </a:r>
                      <a:r>
                        <a:rPr lang="en-US" sz="1200" b="1" kern="1200" baseline="0" dirty="0" smtClean="0">
                          <a:solidFill>
                            <a:srgbClr val="000099"/>
                          </a:solidFill>
                          <a:effectLst/>
                          <a:latin typeface="Arial"/>
                          <a:ea typeface="Times New Roman"/>
                          <a:cs typeface="Times New Roman"/>
                        </a:rPr>
                        <a:t> </a:t>
                      </a:r>
                      <a:r>
                        <a:rPr lang="en-US" sz="1200" b="1" kern="1200" dirty="0" smtClean="0">
                          <a:solidFill>
                            <a:srgbClr val="000099"/>
                          </a:solidFill>
                          <a:effectLst/>
                          <a:latin typeface="Arial"/>
                          <a:ea typeface="Times New Roman"/>
                          <a:cs typeface="Times New Roman"/>
                        </a:rPr>
                        <a:t>EBSR, (2-3 </a:t>
                      </a:r>
                      <a:r>
                        <a:rPr lang="en-US" sz="1200" b="1" kern="1200" dirty="0">
                          <a:solidFill>
                            <a:srgbClr val="000099"/>
                          </a:solidFill>
                          <a:effectLst/>
                          <a:latin typeface="Arial"/>
                          <a:ea typeface="Times New Roman"/>
                          <a:cs typeface="Times New Roman"/>
                        </a:rPr>
                        <a:t>points </a:t>
                      </a:r>
                      <a:r>
                        <a:rPr lang="en-US" sz="1200" b="1" kern="1200" dirty="0" smtClean="0">
                          <a:solidFill>
                            <a:srgbClr val="000099"/>
                          </a:solidFill>
                          <a:effectLst/>
                          <a:latin typeface="Arial"/>
                          <a:ea typeface="Times New Roman"/>
                          <a:cs typeface="Times New Roman"/>
                        </a:rPr>
                        <a:t>each);</a:t>
                      </a:r>
                      <a:r>
                        <a:rPr lang="en-US" sz="1200" b="1" kern="1200" baseline="0" dirty="0" smtClean="0">
                          <a:solidFill>
                            <a:srgbClr val="000099"/>
                          </a:solidFill>
                          <a:effectLst/>
                          <a:latin typeface="Arial"/>
                          <a:ea typeface="Times New Roman"/>
                          <a:cs typeface="Times New Roman"/>
                        </a:rPr>
                        <a:t> </a:t>
                      </a:r>
                      <a:r>
                        <a:rPr lang="en-US" sz="1200" b="1" kern="1200" dirty="0" smtClean="0">
                          <a:solidFill>
                            <a:srgbClr val="000099"/>
                          </a:solidFill>
                          <a:effectLst/>
                          <a:latin typeface="Arial"/>
                          <a:ea typeface="Times New Roman"/>
                          <a:cs typeface="Times New Roman"/>
                        </a:rPr>
                        <a:t>Text Dependent Analysis</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hMerge="1">
                  <a:txBody>
                    <a:bodyPr/>
                    <a:lstStyle/>
                    <a:p>
                      <a:endParaRPr lang="en-US"/>
                    </a:p>
                  </a:txBody>
                  <a:tcPr/>
                </a:tc>
                <a:tc hMerge="1">
                  <a:txBody>
                    <a:bodyPr/>
                    <a:lstStyle/>
                    <a:p>
                      <a:endParaRPr lang="en-US"/>
                    </a:p>
                  </a:txBody>
                  <a:tcPr/>
                </a:tc>
              </a:tr>
              <a:tr h="873787">
                <a:tc rowSpan="2">
                  <a:txBody>
                    <a:bodyPr/>
                    <a:lstStyle/>
                    <a:p>
                      <a:pPr marL="0" marR="0" algn="ctr" fontAlgn="base">
                        <a:spcBef>
                          <a:spcPts val="480"/>
                        </a:spcBef>
                        <a:spcAft>
                          <a:spcPts val="0"/>
                        </a:spcAft>
                      </a:pPr>
                      <a:r>
                        <a:rPr lang="en-US" sz="1200" b="1" kern="1200">
                          <a:solidFill>
                            <a:srgbClr val="000099"/>
                          </a:solidFill>
                          <a:effectLst/>
                          <a:latin typeface="Arial"/>
                          <a:ea typeface="Times New Roman"/>
                          <a:cs typeface="Times New Roman"/>
                        </a:rPr>
                        <a:t>45 - 85 minutes each section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Common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Equating Block</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Field </a:t>
                      </a:r>
                      <a:endParaRPr lang="en-US" sz="1000">
                        <a:effectLst/>
                        <a:latin typeface="Calibri"/>
                        <a:ea typeface="Calibri"/>
                        <a:cs typeface="Times New Roman"/>
                      </a:endParaRPr>
                    </a:p>
                    <a:p>
                      <a:pPr marL="0" marR="0" algn="ctr" fontAlgn="base">
                        <a:spcBef>
                          <a:spcPts val="430"/>
                        </a:spcBef>
                        <a:spcAft>
                          <a:spcPts val="0"/>
                        </a:spcAft>
                      </a:pPr>
                      <a:r>
                        <a:rPr lang="en-US" sz="1200" b="1" kern="1200">
                          <a:solidFill>
                            <a:srgbClr val="000099"/>
                          </a:solidFill>
                          <a:effectLst/>
                          <a:latin typeface="Arial"/>
                          <a:ea typeface="Times New Roman"/>
                          <a:cs typeface="Times New Roman"/>
                        </a:rPr>
                        <a:t>Test</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Common</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Equating Block</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ctr" fontAlgn="base">
                        <a:spcBef>
                          <a:spcPts val="430"/>
                        </a:spcBef>
                        <a:spcAft>
                          <a:spcPts val="0"/>
                        </a:spcAft>
                      </a:pPr>
                      <a:r>
                        <a:rPr lang="en-US" sz="1200" b="1" kern="1200">
                          <a:solidFill>
                            <a:srgbClr val="000099"/>
                          </a:solidFill>
                          <a:effectLst/>
                          <a:latin typeface="Arial"/>
                          <a:ea typeface="Times New Roman"/>
                          <a:cs typeface="Times New Roman"/>
                        </a:rPr>
                        <a:t>Field Test</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r>
              <a:tr h="825919">
                <a:tc vMerge="1">
                  <a:txBody>
                    <a:bodyPr/>
                    <a:lstStyle/>
                    <a:p>
                      <a:endParaRPr lang="en-US"/>
                    </a:p>
                  </a:txBody>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40</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8</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8</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AB596"/>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4</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0</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c>
                  <a:txBody>
                    <a:bodyPr/>
                    <a:lstStyle/>
                    <a:p>
                      <a:pPr marL="0" marR="0" algn="l" fontAlgn="base">
                        <a:spcBef>
                          <a:spcPts val="480"/>
                        </a:spcBef>
                        <a:spcAft>
                          <a:spcPts val="0"/>
                        </a:spcAft>
                      </a:pPr>
                      <a:r>
                        <a:rPr lang="en-US" sz="1200" b="1" kern="1200">
                          <a:solidFill>
                            <a:srgbClr val="000099"/>
                          </a:solidFill>
                          <a:effectLst/>
                          <a:latin typeface="Arial"/>
                          <a:ea typeface="Times New Roman"/>
                          <a:cs typeface="Times New Roman"/>
                        </a:rPr>
                        <a:t>3</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60EEDD"/>
                    </a:solidFill>
                  </a:tcPr>
                </a:tc>
              </a:tr>
              <a:tr h="1204803">
                <a:tc>
                  <a:txBody>
                    <a:bodyPr/>
                    <a:lstStyle/>
                    <a:p>
                      <a:pPr marL="0" marR="0" algn="ctr" fontAlgn="base">
                        <a:spcBef>
                          <a:spcPts val="0"/>
                        </a:spcBef>
                        <a:spcAft>
                          <a:spcPts val="0"/>
                        </a:spcAft>
                      </a:pPr>
                      <a:r>
                        <a:rPr lang="en-US" sz="1200" b="1" kern="1200">
                          <a:solidFill>
                            <a:srgbClr val="000099"/>
                          </a:solidFill>
                          <a:effectLst/>
                          <a:latin typeface="Arial"/>
                          <a:ea typeface="Times New Roman"/>
                          <a:cs typeface="Times New Roman"/>
                        </a:rPr>
                        <a:t>Total 185 – 225 minutes</a:t>
                      </a:r>
                      <a:endParaRPr lang="en-US" sz="100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FFFF00"/>
                    </a:solidFill>
                  </a:tcPr>
                </a:tc>
                <a:tc gridSpan="6">
                  <a:txBody>
                    <a:bodyPr/>
                    <a:lstStyle/>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Student score </a:t>
                      </a:r>
                      <a:r>
                        <a:rPr lang="en-US" sz="1200" b="1" kern="1200" dirty="0">
                          <a:solidFill>
                            <a:srgbClr val="FF0066"/>
                          </a:solidFill>
                          <a:effectLst/>
                          <a:latin typeface="Arial"/>
                          <a:ea typeface="Times New Roman"/>
                          <a:cs typeface="Times New Roman"/>
                        </a:rPr>
                        <a:t>(Common Only)</a:t>
                      </a:r>
                      <a:r>
                        <a:rPr lang="en-US" sz="1200" b="1" kern="1200" dirty="0">
                          <a:solidFill>
                            <a:srgbClr val="000099"/>
                          </a:solidFill>
                          <a:effectLst/>
                          <a:latin typeface="Arial"/>
                          <a:ea typeface="Times New Roman"/>
                          <a:cs typeface="Times New Roman"/>
                        </a:rPr>
                        <a:t>: 52 points</a:t>
                      </a:r>
                      <a:endParaRPr lang="en-US" sz="1000" dirty="0">
                        <a:effectLst/>
                        <a:latin typeface="Calibri"/>
                        <a:ea typeface="Calibri"/>
                        <a:cs typeface="Times New Roman"/>
                      </a:endParaRPr>
                    </a:p>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Total points on each test: 75*</a:t>
                      </a:r>
                      <a:endParaRPr lang="en-US" sz="1000" dirty="0">
                        <a:effectLst/>
                        <a:latin typeface="Calibri"/>
                        <a:ea typeface="Calibri"/>
                        <a:cs typeface="Times New Roman"/>
                      </a:endParaRPr>
                    </a:p>
                    <a:p>
                      <a:pPr marL="0" marR="0" algn="l" fontAlgn="base">
                        <a:spcBef>
                          <a:spcPts val="480"/>
                        </a:spcBef>
                        <a:spcAft>
                          <a:spcPts val="0"/>
                        </a:spcAft>
                      </a:pPr>
                      <a:r>
                        <a:rPr lang="en-US" sz="1200" b="1" kern="1200" dirty="0">
                          <a:solidFill>
                            <a:srgbClr val="000099"/>
                          </a:solidFill>
                          <a:effectLst/>
                          <a:latin typeface="Arial"/>
                          <a:ea typeface="Times New Roman"/>
                          <a:cs typeface="Times New Roman"/>
                        </a:rPr>
                        <a:t>* Field test items do not count for student score</a:t>
                      </a:r>
                      <a:endParaRPr lang="en-US" sz="1000" dirty="0">
                        <a:effectLst/>
                        <a:latin typeface="Calibri"/>
                        <a:ea typeface="Calibri"/>
                        <a:cs typeface="Times New Roman"/>
                      </a:endParaRPr>
                    </a:p>
                  </a:txBody>
                  <a:tcPr anchor="ctr">
                    <a:lnL w="12700" cap="flat" cmpd="sng" algn="ctr">
                      <a:solidFill>
                        <a:srgbClr val="EEECE1"/>
                      </a:solidFill>
                      <a:prstDash val="solid"/>
                      <a:round/>
                      <a:headEnd type="none" w="med" len="med"/>
                      <a:tailEnd type="none" w="med" len="med"/>
                    </a:lnL>
                    <a:lnR w="12700" cap="flat" cmpd="sng" algn="ctr">
                      <a:solidFill>
                        <a:srgbClr val="EEECE1"/>
                      </a:solidFill>
                      <a:prstDash val="solid"/>
                      <a:round/>
                      <a:headEnd type="none" w="med" len="med"/>
                      <a:tailEnd type="none" w="med" len="med"/>
                    </a:lnR>
                    <a:lnT w="12700" cap="flat" cmpd="sng" algn="ctr">
                      <a:solidFill>
                        <a:srgbClr val="EEECE1"/>
                      </a:solidFill>
                      <a:prstDash val="solid"/>
                      <a:round/>
                      <a:headEnd type="none" w="med" len="med"/>
                      <a:tailEnd type="none" w="med" len="med"/>
                    </a:lnT>
                    <a:lnB w="12700" cap="flat" cmpd="sng" algn="ctr">
                      <a:solidFill>
                        <a:srgbClr val="EEECE1"/>
                      </a:solidFill>
                      <a:prstDash val="solid"/>
                      <a:round/>
                      <a:headEnd type="none" w="med" len="med"/>
                      <a:tailEnd type="none" w="med" len="med"/>
                    </a:lnB>
                    <a:solidFill>
                      <a:srgbClr val="CCE8E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xmlns="" val="3629416236"/>
      </p:ext>
    </p:extLst>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609600" y="950913"/>
            <a:ext cx="7772400" cy="1143000"/>
          </a:xfrm>
          <a:noFill/>
        </p:spPr>
        <p:txBody>
          <a:bodyPr lIns="92075" tIns="46038" rIns="92075" bIns="46038"/>
          <a:lstStyle/>
          <a:p>
            <a:pPr eaLnBrk="1" hangingPunct="1"/>
            <a:r>
              <a:rPr lang="en-US" b="1" dirty="0" smtClean="0">
                <a:solidFill>
                  <a:schemeClr val="tx1"/>
                </a:solidFill>
              </a:rPr>
              <a:t>Reading Reporting Clusters</a:t>
            </a:r>
          </a:p>
        </p:txBody>
      </p:sp>
      <p:graphicFrame>
        <p:nvGraphicFramePr>
          <p:cNvPr id="896118" name="Group 118"/>
          <p:cNvGraphicFramePr>
            <a:graphicFrameLocks noGrp="1"/>
          </p:cNvGraphicFramePr>
          <p:nvPr>
            <p:ph type="tbl" idx="1"/>
            <p:extLst>
              <p:ext uri="{D42A27DB-BD31-4B8C-83A1-F6EECF244321}">
                <p14:modId xmlns:p14="http://schemas.microsoft.com/office/powerpoint/2010/main" xmlns="" val="2547686447"/>
              </p:ext>
            </p:extLst>
          </p:nvPr>
        </p:nvGraphicFramePr>
        <p:xfrm>
          <a:off x="1828800" y="2209800"/>
          <a:ext cx="5867400" cy="4010027"/>
        </p:xfrm>
        <a:graphic>
          <a:graphicData uri="http://schemas.openxmlformats.org/drawingml/2006/table">
            <a:tbl>
              <a:tblPr/>
              <a:tblGrid>
                <a:gridCol w="1066800"/>
                <a:gridCol w="2362200"/>
                <a:gridCol w="2438400"/>
              </a:tblGrid>
              <a:tr h="11017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Grade</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Comprehension and Reading Skills (Category A)</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Literature and Interpretation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(Category B)</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4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60-80%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20-40%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90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60-80%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20-40%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57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60-80%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20-40%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2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6</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50-70%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30-50%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4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7</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50-70%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30-50%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10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8</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bl>
          </a:graphicData>
        </a:graphic>
      </p:graphicFrame>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3560413560"/>
      </p:ext>
    </p:extLst>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609600" y="950913"/>
            <a:ext cx="7772400" cy="1143000"/>
          </a:xfrm>
          <a:noFill/>
        </p:spPr>
        <p:txBody>
          <a:bodyPr lIns="92075" tIns="46038" rIns="92075" bIns="46038"/>
          <a:lstStyle/>
          <a:p>
            <a:pPr eaLnBrk="1" hangingPunct="1"/>
            <a:r>
              <a:rPr lang="en-US" b="1" dirty="0" smtClean="0">
                <a:solidFill>
                  <a:schemeClr val="tx1"/>
                </a:solidFill>
              </a:rPr>
              <a:t>  Genre Coverage</a:t>
            </a:r>
          </a:p>
        </p:txBody>
      </p:sp>
      <p:graphicFrame>
        <p:nvGraphicFramePr>
          <p:cNvPr id="897147" name="Group 123"/>
          <p:cNvGraphicFramePr>
            <a:graphicFrameLocks noGrp="1"/>
          </p:cNvGraphicFramePr>
          <p:nvPr>
            <p:ph type="tbl" idx="1"/>
            <p:extLst>
              <p:ext uri="{D42A27DB-BD31-4B8C-83A1-F6EECF244321}">
                <p14:modId xmlns:p14="http://schemas.microsoft.com/office/powerpoint/2010/main" xmlns="" val="1538409545"/>
              </p:ext>
            </p:extLst>
          </p:nvPr>
        </p:nvGraphicFramePr>
        <p:xfrm>
          <a:off x="1905000" y="2057400"/>
          <a:ext cx="5486400" cy="4040189"/>
        </p:xfrm>
        <a:graphic>
          <a:graphicData uri="http://schemas.openxmlformats.org/drawingml/2006/table">
            <a:tbl>
              <a:tblPr/>
              <a:tblGrid>
                <a:gridCol w="1143000"/>
                <a:gridCol w="2286000"/>
                <a:gridCol w="2057400"/>
              </a:tblGrid>
              <a:tr h="113188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Grade</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Fiction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(and Nonfiction) Narrative</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Nonfiction</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4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50-70%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30-50%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90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50-70%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30-50%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57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50-70%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30-50%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2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6</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41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7</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r h="4810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8</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40-60%</a:t>
                      </a:r>
                    </a:p>
                  </a:txBody>
                  <a:tcPr anchor="ctr" horzOverflow="overflow">
                    <a:lnL w="12700" cap="flat" cmpd="sng" algn="ctr">
                      <a:solidFill>
                        <a:srgbClr val="000099"/>
                      </a:solidFill>
                      <a:prstDash val="solid"/>
                      <a:round/>
                      <a:headEnd type="none" w="med" len="med"/>
                      <a:tailEnd type="none" w="med" len="med"/>
                    </a:lnL>
                    <a:lnR w="12700" cap="flat" cmpd="sng" algn="ctr">
                      <a:solidFill>
                        <a:srgbClr val="000099"/>
                      </a:solidFill>
                      <a:prstDash val="solid"/>
                      <a:round/>
                      <a:headEnd type="none" w="med" len="med"/>
                      <a:tailEnd type="none" w="med" len="med"/>
                    </a:lnR>
                    <a:lnT w="12700" cap="flat" cmpd="sng" algn="ctr">
                      <a:solidFill>
                        <a:srgbClr val="000099"/>
                      </a:solidFill>
                      <a:prstDash val="solid"/>
                      <a:round/>
                      <a:headEnd type="none" w="med" len="med"/>
                      <a:tailEnd type="none" w="med" len="med"/>
                    </a:lnT>
                    <a:lnB w="12700" cap="flat" cmpd="sng" algn="ctr">
                      <a:solidFill>
                        <a:srgbClr val="000099"/>
                      </a:solidFill>
                      <a:prstDash val="solid"/>
                      <a:round/>
                      <a:headEnd type="none" w="med" len="med"/>
                      <a:tailEnd type="none" w="med" len="med"/>
                    </a:lnB>
                    <a:lnTlToBr>
                      <a:noFill/>
                    </a:lnTlToBr>
                    <a:lnBlToTr>
                      <a:noFill/>
                    </a:lnBlToTr>
                    <a:noFill/>
                  </a:tcPr>
                </a:tc>
              </a:tr>
            </a:tbl>
          </a:graphicData>
        </a:graphic>
      </p:graphicFrame>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3812318326"/>
      </p:ext>
    </p:extLst>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709" name="Group 3"/>
          <p:cNvGrpSpPr>
            <a:grpSpLocks/>
          </p:cNvGrpSpPr>
          <p:nvPr/>
        </p:nvGrpSpPr>
        <p:grpSpPr bwMode="auto">
          <a:xfrm>
            <a:off x="533400" y="2692936"/>
            <a:ext cx="8001000" cy="3503850"/>
            <a:chOff x="0" y="883"/>
            <a:chExt cx="3870" cy="2693"/>
          </a:xfrm>
        </p:grpSpPr>
        <p:grpSp>
          <p:nvGrpSpPr>
            <p:cNvPr id="72712" name="Group 7"/>
            <p:cNvGrpSpPr>
              <a:grpSpLocks/>
            </p:cNvGrpSpPr>
            <p:nvPr/>
          </p:nvGrpSpPr>
          <p:grpSpPr bwMode="auto">
            <a:xfrm>
              <a:off x="0" y="883"/>
              <a:ext cx="768" cy="506"/>
              <a:chOff x="0" y="883"/>
              <a:chExt cx="768" cy="506"/>
            </a:xfrm>
          </p:grpSpPr>
          <p:sp>
            <p:nvSpPr>
              <p:cNvPr id="72830" name="Rectangle 8"/>
              <p:cNvSpPr>
                <a:spLocks noChangeArrowheads="1"/>
              </p:cNvSpPr>
              <p:nvPr/>
            </p:nvSpPr>
            <p:spPr bwMode="auto">
              <a:xfrm>
                <a:off x="6" y="889"/>
                <a:ext cx="756"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a:r>
                  <a:rPr lang="en-US" sz="1800" b="1" dirty="0">
                    <a:solidFill>
                      <a:srgbClr val="000099"/>
                    </a:solidFill>
                    <a:cs typeface="Times New Roman" pitchFamily="18" charset="0"/>
                  </a:rPr>
                  <a:t>Level</a:t>
                </a:r>
              </a:p>
              <a:p>
                <a:pPr algn="ctr"/>
                <a:endParaRPr lang="en-US" sz="1800" b="1" dirty="0">
                  <a:solidFill>
                    <a:srgbClr val="000099"/>
                  </a:solidFill>
                </a:endParaRPr>
              </a:p>
            </p:txBody>
          </p:sp>
          <p:sp>
            <p:nvSpPr>
              <p:cNvPr id="72831" name="Rectangle 9"/>
              <p:cNvSpPr>
                <a:spLocks noChangeArrowheads="1"/>
              </p:cNvSpPr>
              <p:nvPr/>
            </p:nvSpPr>
            <p:spPr bwMode="auto">
              <a:xfrm>
                <a:off x="0" y="883"/>
                <a:ext cx="768"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13" name="Group 10"/>
            <p:cNvGrpSpPr>
              <a:grpSpLocks/>
            </p:cNvGrpSpPr>
            <p:nvPr/>
          </p:nvGrpSpPr>
          <p:grpSpPr bwMode="auto">
            <a:xfrm>
              <a:off x="768" y="883"/>
              <a:ext cx="517" cy="506"/>
              <a:chOff x="768" y="883"/>
              <a:chExt cx="517" cy="506"/>
            </a:xfrm>
          </p:grpSpPr>
          <p:sp>
            <p:nvSpPr>
              <p:cNvPr id="72828" name="Rectangle 11"/>
              <p:cNvSpPr>
                <a:spLocks noChangeArrowheads="1"/>
              </p:cNvSpPr>
              <p:nvPr/>
            </p:nvSpPr>
            <p:spPr bwMode="auto">
              <a:xfrm>
                <a:off x="774"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3</a:t>
                </a:r>
                <a:endParaRPr lang="en-US" sz="1800" b="1" dirty="0">
                  <a:solidFill>
                    <a:srgbClr val="000099"/>
                  </a:solidFill>
                </a:endParaRPr>
              </a:p>
            </p:txBody>
          </p:sp>
          <p:sp>
            <p:nvSpPr>
              <p:cNvPr id="72829" name="Rectangle 12"/>
              <p:cNvSpPr>
                <a:spLocks noChangeArrowheads="1"/>
              </p:cNvSpPr>
              <p:nvPr/>
            </p:nvSpPr>
            <p:spPr bwMode="auto">
              <a:xfrm>
                <a:off x="768"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14" name="Group 13"/>
            <p:cNvGrpSpPr>
              <a:grpSpLocks/>
            </p:cNvGrpSpPr>
            <p:nvPr/>
          </p:nvGrpSpPr>
          <p:grpSpPr bwMode="auto">
            <a:xfrm>
              <a:off x="1285" y="883"/>
              <a:ext cx="517" cy="506"/>
              <a:chOff x="1285" y="883"/>
              <a:chExt cx="517" cy="506"/>
            </a:xfrm>
          </p:grpSpPr>
          <p:sp>
            <p:nvSpPr>
              <p:cNvPr id="72826" name="Rectangle 14"/>
              <p:cNvSpPr>
                <a:spLocks noChangeArrowheads="1"/>
              </p:cNvSpPr>
              <p:nvPr/>
            </p:nvSpPr>
            <p:spPr bwMode="auto">
              <a:xfrm>
                <a:off x="1291"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4</a:t>
                </a:r>
                <a:endParaRPr lang="en-US" sz="1800" b="1" dirty="0">
                  <a:solidFill>
                    <a:srgbClr val="000099"/>
                  </a:solidFill>
                </a:endParaRPr>
              </a:p>
            </p:txBody>
          </p:sp>
          <p:sp>
            <p:nvSpPr>
              <p:cNvPr id="72827" name="Rectangle 15"/>
              <p:cNvSpPr>
                <a:spLocks noChangeArrowheads="1"/>
              </p:cNvSpPr>
              <p:nvPr/>
            </p:nvSpPr>
            <p:spPr bwMode="auto">
              <a:xfrm>
                <a:off x="1285"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15" name="Group 16"/>
            <p:cNvGrpSpPr>
              <a:grpSpLocks/>
            </p:cNvGrpSpPr>
            <p:nvPr/>
          </p:nvGrpSpPr>
          <p:grpSpPr bwMode="auto">
            <a:xfrm>
              <a:off x="1802" y="883"/>
              <a:ext cx="517" cy="506"/>
              <a:chOff x="1802" y="883"/>
              <a:chExt cx="517" cy="506"/>
            </a:xfrm>
          </p:grpSpPr>
          <p:sp>
            <p:nvSpPr>
              <p:cNvPr id="72824" name="Rectangle 17"/>
              <p:cNvSpPr>
                <a:spLocks noChangeArrowheads="1"/>
              </p:cNvSpPr>
              <p:nvPr/>
            </p:nvSpPr>
            <p:spPr bwMode="auto">
              <a:xfrm>
                <a:off x="1808"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5</a:t>
                </a:r>
                <a:endParaRPr lang="en-US" sz="1800" b="1" dirty="0">
                  <a:solidFill>
                    <a:srgbClr val="000099"/>
                  </a:solidFill>
                </a:endParaRPr>
              </a:p>
            </p:txBody>
          </p:sp>
          <p:sp>
            <p:nvSpPr>
              <p:cNvPr id="72825" name="Rectangle 18"/>
              <p:cNvSpPr>
                <a:spLocks noChangeArrowheads="1"/>
              </p:cNvSpPr>
              <p:nvPr/>
            </p:nvSpPr>
            <p:spPr bwMode="auto">
              <a:xfrm>
                <a:off x="1802"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16" name="Group 19"/>
            <p:cNvGrpSpPr>
              <a:grpSpLocks/>
            </p:cNvGrpSpPr>
            <p:nvPr/>
          </p:nvGrpSpPr>
          <p:grpSpPr bwMode="auto">
            <a:xfrm>
              <a:off x="2319" y="883"/>
              <a:ext cx="517" cy="506"/>
              <a:chOff x="2319" y="883"/>
              <a:chExt cx="517" cy="506"/>
            </a:xfrm>
          </p:grpSpPr>
          <p:sp>
            <p:nvSpPr>
              <p:cNvPr id="72822" name="Rectangle 20"/>
              <p:cNvSpPr>
                <a:spLocks noChangeArrowheads="1"/>
              </p:cNvSpPr>
              <p:nvPr/>
            </p:nvSpPr>
            <p:spPr bwMode="auto">
              <a:xfrm>
                <a:off x="2325"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6</a:t>
                </a:r>
                <a:endParaRPr lang="en-US" sz="1800" b="1" dirty="0">
                  <a:solidFill>
                    <a:srgbClr val="000099"/>
                  </a:solidFill>
                </a:endParaRPr>
              </a:p>
            </p:txBody>
          </p:sp>
          <p:sp>
            <p:nvSpPr>
              <p:cNvPr id="72823" name="Rectangle 21"/>
              <p:cNvSpPr>
                <a:spLocks noChangeArrowheads="1"/>
              </p:cNvSpPr>
              <p:nvPr/>
            </p:nvSpPr>
            <p:spPr bwMode="auto">
              <a:xfrm>
                <a:off x="2319"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17" name="Group 22"/>
            <p:cNvGrpSpPr>
              <a:grpSpLocks/>
            </p:cNvGrpSpPr>
            <p:nvPr/>
          </p:nvGrpSpPr>
          <p:grpSpPr bwMode="auto">
            <a:xfrm>
              <a:off x="2836" y="883"/>
              <a:ext cx="517" cy="506"/>
              <a:chOff x="2836" y="883"/>
              <a:chExt cx="517" cy="506"/>
            </a:xfrm>
          </p:grpSpPr>
          <p:sp>
            <p:nvSpPr>
              <p:cNvPr id="72820" name="Rectangle 23"/>
              <p:cNvSpPr>
                <a:spLocks noChangeArrowheads="1"/>
              </p:cNvSpPr>
              <p:nvPr/>
            </p:nvSpPr>
            <p:spPr bwMode="auto">
              <a:xfrm>
                <a:off x="2842"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7</a:t>
                </a:r>
                <a:endParaRPr lang="en-US" sz="1800" b="1" dirty="0">
                  <a:solidFill>
                    <a:srgbClr val="000099"/>
                  </a:solidFill>
                </a:endParaRPr>
              </a:p>
            </p:txBody>
          </p:sp>
          <p:sp>
            <p:nvSpPr>
              <p:cNvPr id="72821" name="Rectangle 24"/>
              <p:cNvSpPr>
                <a:spLocks noChangeArrowheads="1"/>
              </p:cNvSpPr>
              <p:nvPr/>
            </p:nvSpPr>
            <p:spPr bwMode="auto">
              <a:xfrm>
                <a:off x="2836"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18" name="Group 25"/>
            <p:cNvGrpSpPr>
              <a:grpSpLocks/>
            </p:cNvGrpSpPr>
            <p:nvPr/>
          </p:nvGrpSpPr>
          <p:grpSpPr bwMode="auto">
            <a:xfrm>
              <a:off x="3353" y="883"/>
              <a:ext cx="517" cy="506"/>
              <a:chOff x="3353" y="883"/>
              <a:chExt cx="517" cy="506"/>
            </a:xfrm>
          </p:grpSpPr>
          <p:sp>
            <p:nvSpPr>
              <p:cNvPr id="72818" name="Rectangle 26"/>
              <p:cNvSpPr>
                <a:spLocks noChangeArrowheads="1"/>
              </p:cNvSpPr>
              <p:nvPr/>
            </p:nvSpPr>
            <p:spPr bwMode="auto">
              <a:xfrm>
                <a:off x="3359" y="889"/>
                <a:ext cx="505" cy="494"/>
              </a:xfrm>
              <a:prstGeom prst="rect">
                <a:avLst/>
              </a:prstGeom>
              <a:solidFill>
                <a:srgbClr val="FFFF00"/>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Grade 8</a:t>
                </a:r>
                <a:endParaRPr lang="en-US" sz="1800" b="1" dirty="0">
                  <a:solidFill>
                    <a:srgbClr val="000099"/>
                  </a:solidFill>
                </a:endParaRPr>
              </a:p>
            </p:txBody>
          </p:sp>
          <p:sp>
            <p:nvSpPr>
              <p:cNvPr id="72819" name="Rectangle 27"/>
              <p:cNvSpPr>
                <a:spLocks noChangeArrowheads="1"/>
              </p:cNvSpPr>
              <p:nvPr/>
            </p:nvSpPr>
            <p:spPr bwMode="auto">
              <a:xfrm>
                <a:off x="3353" y="883"/>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20" name="Group 31"/>
            <p:cNvGrpSpPr>
              <a:grpSpLocks/>
            </p:cNvGrpSpPr>
            <p:nvPr/>
          </p:nvGrpSpPr>
          <p:grpSpPr bwMode="auto">
            <a:xfrm>
              <a:off x="0" y="1401"/>
              <a:ext cx="768" cy="506"/>
              <a:chOff x="0" y="1401"/>
              <a:chExt cx="768" cy="506"/>
            </a:xfrm>
          </p:grpSpPr>
          <p:sp>
            <p:nvSpPr>
              <p:cNvPr id="72814" name="Rectangle 32"/>
              <p:cNvSpPr>
                <a:spLocks noChangeArrowheads="1"/>
              </p:cNvSpPr>
              <p:nvPr/>
            </p:nvSpPr>
            <p:spPr bwMode="auto">
              <a:xfrm>
                <a:off x="6" y="1407"/>
                <a:ext cx="756" cy="494"/>
              </a:xfrm>
              <a:prstGeom prst="rect">
                <a:avLst/>
              </a:prstGeom>
              <a:solidFill>
                <a:srgbClr val="60EEDD"/>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Advanced</a:t>
                </a:r>
              </a:p>
              <a:p>
                <a:pPr algn="ctr"/>
                <a:endParaRPr lang="en-US" sz="1800" b="1" dirty="0">
                  <a:solidFill>
                    <a:srgbClr val="000099"/>
                  </a:solidFill>
                </a:endParaRPr>
              </a:p>
            </p:txBody>
          </p:sp>
          <p:sp>
            <p:nvSpPr>
              <p:cNvPr id="72815" name="Rectangle 33"/>
              <p:cNvSpPr>
                <a:spLocks noChangeArrowheads="1"/>
              </p:cNvSpPr>
              <p:nvPr/>
            </p:nvSpPr>
            <p:spPr bwMode="auto">
              <a:xfrm>
                <a:off x="0" y="1401"/>
                <a:ext cx="768"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21" name="Group 34"/>
            <p:cNvGrpSpPr>
              <a:grpSpLocks/>
            </p:cNvGrpSpPr>
            <p:nvPr/>
          </p:nvGrpSpPr>
          <p:grpSpPr bwMode="auto">
            <a:xfrm>
              <a:off x="768" y="1401"/>
              <a:ext cx="517" cy="506"/>
              <a:chOff x="768" y="1401"/>
              <a:chExt cx="517" cy="506"/>
            </a:xfrm>
          </p:grpSpPr>
          <p:sp>
            <p:nvSpPr>
              <p:cNvPr id="72812" name="Rectangle 35"/>
              <p:cNvSpPr>
                <a:spLocks noChangeArrowheads="1"/>
              </p:cNvSpPr>
              <p:nvPr/>
            </p:nvSpPr>
            <p:spPr bwMode="auto">
              <a:xfrm>
                <a:off x="774"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1442 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13" name="Rectangle 36"/>
              <p:cNvSpPr>
                <a:spLocks noChangeArrowheads="1"/>
              </p:cNvSpPr>
              <p:nvPr/>
            </p:nvSpPr>
            <p:spPr bwMode="auto">
              <a:xfrm>
                <a:off x="768"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22" name="Group 37"/>
            <p:cNvGrpSpPr>
              <a:grpSpLocks/>
            </p:cNvGrpSpPr>
            <p:nvPr/>
          </p:nvGrpSpPr>
          <p:grpSpPr bwMode="auto">
            <a:xfrm>
              <a:off x="1285" y="1401"/>
              <a:ext cx="517" cy="506"/>
              <a:chOff x="1285" y="1401"/>
              <a:chExt cx="517" cy="506"/>
            </a:xfrm>
          </p:grpSpPr>
          <p:sp>
            <p:nvSpPr>
              <p:cNvPr id="72810" name="Rectangle 38"/>
              <p:cNvSpPr>
                <a:spLocks noChangeArrowheads="1"/>
              </p:cNvSpPr>
              <p:nvPr/>
            </p:nvSpPr>
            <p:spPr bwMode="auto">
              <a:xfrm>
                <a:off x="1291"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1469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11" name="Rectangle 39"/>
              <p:cNvSpPr>
                <a:spLocks noChangeArrowheads="1"/>
              </p:cNvSpPr>
              <p:nvPr/>
            </p:nvSpPr>
            <p:spPr bwMode="auto">
              <a:xfrm>
                <a:off x="1285"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23" name="Group 40"/>
            <p:cNvGrpSpPr>
              <a:grpSpLocks/>
            </p:cNvGrpSpPr>
            <p:nvPr/>
          </p:nvGrpSpPr>
          <p:grpSpPr bwMode="auto">
            <a:xfrm>
              <a:off x="1802" y="1401"/>
              <a:ext cx="517" cy="506"/>
              <a:chOff x="1802" y="1401"/>
              <a:chExt cx="517" cy="506"/>
            </a:xfrm>
          </p:grpSpPr>
          <p:sp>
            <p:nvSpPr>
              <p:cNvPr id="72808" name="Rectangle 41"/>
              <p:cNvSpPr>
                <a:spLocks noChangeArrowheads="1"/>
              </p:cNvSpPr>
              <p:nvPr/>
            </p:nvSpPr>
            <p:spPr bwMode="auto">
              <a:xfrm>
                <a:off x="1808"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1497 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09" name="Rectangle 42"/>
              <p:cNvSpPr>
                <a:spLocks noChangeArrowheads="1"/>
              </p:cNvSpPr>
              <p:nvPr/>
            </p:nvSpPr>
            <p:spPr bwMode="auto">
              <a:xfrm>
                <a:off x="1802"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24" name="Group 43"/>
            <p:cNvGrpSpPr>
              <a:grpSpLocks/>
            </p:cNvGrpSpPr>
            <p:nvPr/>
          </p:nvGrpSpPr>
          <p:grpSpPr bwMode="auto">
            <a:xfrm>
              <a:off x="2319" y="1401"/>
              <a:ext cx="517" cy="506"/>
              <a:chOff x="2319" y="1401"/>
              <a:chExt cx="517" cy="506"/>
            </a:xfrm>
          </p:grpSpPr>
          <p:sp>
            <p:nvSpPr>
              <p:cNvPr id="72806" name="Rectangle 44"/>
              <p:cNvSpPr>
                <a:spLocks noChangeArrowheads="1"/>
              </p:cNvSpPr>
              <p:nvPr/>
            </p:nvSpPr>
            <p:spPr bwMode="auto">
              <a:xfrm>
                <a:off x="2325"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1456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07" name="Rectangle 45"/>
              <p:cNvSpPr>
                <a:spLocks noChangeArrowheads="1"/>
              </p:cNvSpPr>
              <p:nvPr/>
            </p:nvSpPr>
            <p:spPr bwMode="auto">
              <a:xfrm>
                <a:off x="2319"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25" name="Group 46"/>
            <p:cNvGrpSpPr>
              <a:grpSpLocks/>
            </p:cNvGrpSpPr>
            <p:nvPr/>
          </p:nvGrpSpPr>
          <p:grpSpPr bwMode="auto">
            <a:xfrm>
              <a:off x="2836" y="1401"/>
              <a:ext cx="517" cy="506"/>
              <a:chOff x="2836" y="1401"/>
              <a:chExt cx="517" cy="506"/>
            </a:xfrm>
          </p:grpSpPr>
          <p:sp>
            <p:nvSpPr>
              <p:cNvPr id="72804" name="Rectangle 47"/>
              <p:cNvSpPr>
                <a:spLocks noChangeArrowheads="1"/>
              </p:cNvSpPr>
              <p:nvPr/>
            </p:nvSpPr>
            <p:spPr bwMode="auto">
              <a:xfrm>
                <a:off x="2842"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1470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05" name="Rectangle 48"/>
              <p:cNvSpPr>
                <a:spLocks noChangeArrowheads="1"/>
              </p:cNvSpPr>
              <p:nvPr/>
            </p:nvSpPr>
            <p:spPr bwMode="auto">
              <a:xfrm>
                <a:off x="2836"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26" name="Group 49"/>
            <p:cNvGrpSpPr>
              <a:grpSpLocks/>
            </p:cNvGrpSpPr>
            <p:nvPr/>
          </p:nvGrpSpPr>
          <p:grpSpPr bwMode="auto">
            <a:xfrm>
              <a:off x="3353" y="1401"/>
              <a:ext cx="517" cy="506"/>
              <a:chOff x="3353" y="1401"/>
              <a:chExt cx="517" cy="506"/>
            </a:xfrm>
          </p:grpSpPr>
          <p:sp>
            <p:nvSpPr>
              <p:cNvPr id="72802" name="Rectangle 50"/>
              <p:cNvSpPr>
                <a:spLocks noChangeArrowheads="1"/>
              </p:cNvSpPr>
              <p:nvPr/>
            </p:nvSpPr>
            <p:spPr bwMode="auto">
              <a:xfrm>
                <a:off x="3359" y="1407"/>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endParaRPr lang="en-US" sz="1800" b="1" dirty="0">
                  <a:solidFill>
                    <a:srgbClr val="000099"/>
                  </a:solidFill>
                  <a:cs typeface="Times New Roman" pitchFamily="18" charset="0"/>
                </a:endParaRPr>
              </a:p>
              <a:p>
                <a:pPr algn="ctr" eaLnBrk="1" hangingPunct="1"/>
                <a:r>
                  <a:rPr lang="en-US" sz="1800" b="1" dirty="0">
                    <a:solidFill>
                      <a:srgbClr val="000099"/>
                    </a:solidFill>
                    <a:cs typeface="Times New Roman" pitchFamily="18" charset="0"/>
                  </a:rPr>
                  <a:t>1473 </a:t>
                </a:r>
              </a:p>
              <a:p>
                <a:pPr algn="ctr"/>
                <a:r>
                  <a:rPr lang="en-US" sz="1800" b="1" dirty="0">
                    <a:solidFill>
                      <a:srgbClr val="000099"/>
                    </a:solidFill>
                    <a:cs typeface="Times New Roman" pitchFamily="18" charset="0"/>
                  </a:rPr>
                  <a:t>and up</a:t>
                </a:r>
              </a:p>
              <a:p>
                <a:pPr algn="ctr"/>
                <a:endParaRPr lang="en-US" sz="1800" b="1" dirty="0">
                  <a:solidFill>
                    <a:srgbClr val="000099"/>
                  </a:solidFill>
                </a:endParaRPr>
              </a:p>
            </p:txBody>
          </p:sp>
          <p:sp>
            <p:nvSpPr>
              <p:cNvPr id="72803" name="Rectangle 51"/>
              <p:cNvSpPr>
                <a:spLocks noChangeArrowheads="1"/>
              </p:cNvSpPr>
              <p:nvPr/>
            </p:nvSpPr>
            <p:spPr bwMode="auto">
              <a:xfrm>
                <a:off x="3353" y="1401"/>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28" name="Group 55"/>
            <p:cNvGrpSpPr>
              <a:grpSpLocks/>
            </p:cNvGrpSpPr>
            <p:nvPr/>
          </p:nvGrpSpPr>
          <p:grpSpPr bwMode="auto">
            <a:xfrm>
              <a:off x="0" y="1919"/>
              <a:ext cx="768" cy="506"/>
              <a:chOff x="0" y="1919"/>
              <a:chExt cx="768" cy="506"/>
            </a:xfrm>
          </p:grpSpPr>
          <p:sp>
            <p:nvSpPr>
              <p:cNvPr id="72798" name="Rectangle 56"/>
              <p:cNvSpPr>
                <a:spLocks noChangeArrowheads="1"/>
              </p:cNvSpPr>
              <p:nvPr/>
            </p:nvSpPr>
            <p:spPr bwMode="auto">
              <a:xfrm>
                <a:off x="6" y="1925"/>
                <a:ext cx="756" cy="494"/>
              </a:xfrm>
              <a:prstGeom prst="rect">
                <a:avLst/>
              </a:prstGeom>
              <a:solidFill>
                <a:srgbClr val="60EEDD"/>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Proficient</a:t>
                </a:r>
              </a:p>
              <a:p>
                <a:pPr algn="ctr"/>
                <a:endParaRPr lang="en-US" sz="1800" b="1" dirty="0">
                  <a:solidFill>
                    <a:srgbClr val="000099"/>
                  </a:solidFill>
                </a:endParaRPr>
              </a:p>
            </p:txBody>
          </p:sp>
          <p:sp>
            <p:nvSpPr>
              <p:cNvPr id="72799" name="Rectangle 57"/>
              <p:cNvSpPr>
                <a:spLocks noChangeArrowheads="1"/>
              </p:cNvSpPr>
              <p:nvPr/>
            </p:nvSpPr>
            <p:spPr bwMode="auto">
              <a:xfrm>
                <a:off x="0" y="1919"/>
                <a:ext cx="768"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29" name="Group 58"/>
            <p:cNvGrpSpPr>
              <a:grpSpLocks/>
            </p:cNvGrpSpPr>
            <p:nvPr/>
          </p:nvGrpSpPr>
          <p:grpSpPr bwMode="auto">
            <a:xfrm>
              <a:off x="768" y="1919"/>
              <a:ext cx="517" cy="506"/>
              <a:chOff x="768" y="1919"/>
              <a:chExt cx="517" cy="506"/>
            </a:xfrm>
          </p:grpSpPr>
          <p:sp>
            <p:nvSpPr>
              <p:cNvPr id="72796" name="Rectangle 59"/>
              <p:cNvSpPr>
                <a:spLocks noChangeArrowheads="1"/>
              </p:cNvSpPr>
              <p:nvPr/>
            </p:nvSpPr>
            <p:spPr bwMode="auto">
              <a:xfrm>
                <a:off x="774"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1235-</a:t>
                </a:r>
              </a:p>
              <a:p>
                <a:pPr algn="ctr"/>
                <a:r>
                  <a:rPr lang="en-US" sz="1800" b="1" dirty="0">
                    <a:solidFill>
                      <a:srgbClr val="000099"/>
                    </a:solidFill>
                    <a:cs typeface="Times New Roman" pitchFamily="18" charset="0"/>
                  </a:rPr>
                  <a:t>1441</a:t>
                </a:r>
                <a:endParaRPr lang="en-US" sz="1800" b="1" dirty="0">
                  <a:solidFill>
                    <a:srgbClr val="000099"/>
                  </a:solidFill>
                </a:endParaRPr>
              </a:p>
            </p:txBody>
          </p:sp>
          <p:sp>
            <p:nvSpPr>
              <p:cNvPr id="72797" name="Rectangle 60"/>
              <p:cNvSpPr>
                <a:spLocks noChangeArrowheads="1"/>
              </p:cNvSpPr>
              <p:nvPr/>
            </p:nvSpPr>
            <p:spPr bwMode="auto">
              <a:xfrm>
                <a:off x="768"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30" name="Group 61"/>
            <p:cNvGrpSpPr>
              <a:grpSpLocks/>
            </p:cNvGrpSpPr>
            <p:nvPr/>
          </p:nvGrpSpPr>
          <p:grpSpPr bwMode="auto">
            <a:xfrm>
              <a:off x="1285" y="1919"/>
              <a:ext cx="517" cy="506"/>
              <a:chOff x="1285" y="1919"/>
              <a:chExt cx="517" cy="506"/>
            </a:xfrm>
          </p:grpSpPr>
          <p:sp>
            <p:nvSpPr>
              <p:cNvPr id="72794" name="Rectangle 62"/>
              <p:cNvSpPr>
                <a:spLocks noChangeArrowheads="1"/>
              </p:cNvSpPr>
              <p:nvPr/>
            </p:nvSpPr>
            <p:spPr bwMode="auto">
              <a:xfrm>
                <a:off x="1291"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1255-</a:t>
                </a:r>
              </a:p>
              <a:p>
                <a:pPr algn="ctr"/>
                <a:r>
                  <a:rPr lang="en-US" sz="1800" b="1" dirty="0">
                    <a:solidFill>
                      <a:srgbClr val="000099"/>
                    </a:solidFill>
                    <a:cs typeface="Times New Roman" pitchFamily="18" charset="0"/>
                  </a:rPr>
                  <a:t>1468</a:t>
                </a:r>
                <a:endParaRPr lang="en-US" sz="1800" b="1" dirty="0">
                  <a:solidFill>
                    <a:srgbClr val="000099"/>
                  </a:solidFill>
                </a:endParaRPr>
              </a:p>
            </p:txBody>
          </p:sp>
          <p:sp>
            <p:nvSpPr>
              <p:cNvPr id="72795" name="Rectangle 63"/>
              <p:cNvSpPr>
                <a:spLocks noChangeArrowheads="1"/>
              </p:cNvSpPr>
              <p:nvPr/>
            </p:nvSpPr>
            <p:spPr bwMode="auto">
              <a:xfrm>
                <a:off x="1285"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31" name="Group 64"/>
            <p:cNvGrpSpPr>
              <a:grpSpLocks/>
            </p:cNvGrpSpPr>
            <p:nvPr/>
          </p:nvGrpSpPr>
          <p:grpSpPr bwMode="auto">
            <a:xfrm>
              <a:off x="1802" y="1919"/>
              <a:ext cx="517" cy="506"/>
              <a:chOff x="1802" y="1919"/>
              <a:chExt cx="517" cy="506"/>
            </a:xfrm>
          </p:grpSpPr>
          <p:sp>
            <p:nvSpPr>
              <p:cNvPr id="72792" name="Rectangle 65"/>
              <p:cNvSpPr>
                <a:spLocks noChangeArrowheads="1"/>
              </p:cNvSpPr>
              <p:nvPr/>
            </p:nvSpPr>
            <p:spPr bwMode="auto">
              <a:xfrm>
                <a:off x="1808"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1275-</a:t>
                </a:r>
              </a:p>
              <a:p>
                <a:pPr algn="ctr"/>
                <a:r>
                  <a:rPr lang="en-US" sz="1800" b="1" dirty="0">
                    <a:solidFill>
                      <a:srgbClr val="000099"/>
                    </a:solidFill>
                    <a:cs typeface="Times New Roman" pitchFamily="18" charset="0"/>
                  </a:rPr>
                  <a:t>1496</a:t>
                </a:r>
                <a:endParaRPr lang="en-US" sz="1800" b="1" dirty="0">
                  <a:solidFill>
                    <a:srgbClr val="000099"/>
                  </a:solidFill>
                </a:endParaRPr>
              </a:p>
            </p:txBody>
          </p:sp>
          <p:sp>
            <p:nvSpPr>
              <p:cNvPr id="72793" name="Rectangle 66"/>
              <p:cNvSpPr>
                <a:spLocks noChangeArrowheads="1"/>
              </p:cNvSpPr>
              <p:nvPr/>
            </p:nvSpPr>
            <p:spPr bwMode="auto">
              <a:xfrm>
                <a:off x="1802"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32" name="Group 67"/>
            <p:cNvGrpSpPr>
              <a:grpSpLocks/>
            </p:cNvGrpSpPr>
            <p:nvPr/>
          </p:nvGrpSpPr>
          <p:grpSpPr bwMode="auto">
            <a:xfrm>
              <a:off x="2319" y="1919"/>
              <a:ext cx="517" cy="506"/>
              <a:chOff x="2319" y="1919"/>
              <a:chExt cx="517" cy="506"/>
            </a:xfrm>
          </p:grpSpPr>
          <p:sp>
            <p:nvSpPr>
              <p:cNvPr id="72790" name="Rectangle 68"/>
              <p:cNvSpPr>
                <a:spLocks noChangeArrowheads="1"/>
              </p:cNvSpPr>
              <p:nvPr/>
            </p:nvSpPr>
            <p:spPr bwMode="auto">
              <a:xfrm>
                <a:off x="2325"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1278-</a:t>
                </a:r>
              </a:p>
              <a:p>
                <a:pPr algn="ctr"/>
                <a:r>
                  <a:rPr lang="en-US" sz="1800" b="1" dirty="0">
                    <a:solidFill>
                      <a:srgbClr val="000099"/>
                    </a:solidFill>
                    <a:cs typeface="Times New Roman" pitchFamily="18" charset="0"/>
                  </a:rPr>
                  <a:t>1455</a:t>
                </a:r>
                <a:endParaRPr lang="en-US" sz="1800" b="1" dirty="0">
                  <a:solidFill>
                    <a:srgbClr val="000099"/>
                  </a:solidFill>
                </a:endParaRPr>
              </a:p>
            </p:txBody>
          </p:sp>
          <p:sp>
            <p:nvSpPr>
              <p:cNvPr id="72791" name="Rectangle 69"/>
              <p:cNvSpPr>
                <a:spLocks noChangeArrowheads="1"/>
              </p:cNvSpPr>
              <p:nvPr/>
            </p:nvSpPr>
            <p:spPr bwMode="auto">
              <a:xfrm>
                <a:off x="2319"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33" name="Group 70"/>
            <p:cNvGrpSpPr>
              <a:grpSpLocks/>
            </p:cNvGrpSpPr>
            <p:nvPr/>
          </p:nvGrpSpPr>
          <p:grpSpPr bwMode="auto">
            <a:xfrm>
              <a:off x="2836" y="1919"/>
              <a:ext cx="517" cy="506"/>
              <a:chOff x="2836" y="1919"/>
              <a:chExt cx="517" cy="506"/>
            </a:xfrm>
          </p:grpSpPr>
          <p:sp>
            <p:nvSpPr>
              <p:cNvPr id="72788" name="Rectangle 71"/>
              <p:cNvSpPr>
                <a:spLocks noChangeArrowheads="1"/>
              </p:cNvSpPr>
              <p:nvPr/>
            </p:nvSpPr>
            <p:spPr bwMode="auto">
              <a:xfrm>
                <a:off x="2842"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1279-</a:t>
                </a:r>
              </a:p>
              <a:p>
                <a:pPr algn="ctr"/>
                <a:r>
                  <a:rPr lang="en-US" sz="1800" b="1" dirty="0">
                    <a:solidFill>
                      <a:srgbClr val="000099"/>
                    </a:solidFill>
                    <a:cs typeface="Times New Roman" pitchFamily="18" charset="0"/>
                  </a:rPr>
                  <a:t>1469</a:t>
                </a:r>
                <a:endParaRPr lang="en-US" sz="1800" b="1" dirty="0">
                  <a:solidFill>
                    <a:srgbClr val="000099"/>
                  </a:solidFill>
                </a:endParaRPr>
              </a:p>
            </p:txBody>
          </p:sp>
          <p:sp>
            <p:nvSpPr>
              <p:cNvPr id="72789" name="Rectangle 72"/>
              <p:cNvSpPr>
                <a:spLocks noChangeArrowheads="1"/>
              </p:cNvSpPr>
              <p:nvPr/>
            </p:nvSpPr>
            <p:spPr bwMode="auto">
              <a:xfrm>
                <a:off x="2836"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34" name="Group 73"/>
            <p:cNvGrpSpPr>
              <a:grpSpLocks/>
            </p:cNvGrpSpPr>
            <p:nvPr/>
          </p:nvGrpSpPr>
          <p:grpSpPr bwMode="auto">
            <a:xfrm>
              <a:off x="3353" y="1919"/>
              <a:ext cx="517" cy="506"/>
              <a:chOff x="3353" y="1919"/>
              <a:chExt cx="517" cy="506"/>
            </a:xfrm>
          </p:grpSpPr>
          <p:sp>
            <p:nvSpPr>
              <p:cNvPr id="72786" name="Rectangle 74"/>
              <p:cNvSpPr>
                <a:spLocks noChangeArrowheads="1"/>
              </p:cNvSpPr>
              <p:nvPr/>
            </p:nvSpPr>
            <p:spPr bwMode="auto">
              <a:xfrm>
                <a:off x="3359" y="1925"/>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1280-</a:t>
                </a:r>
              </a:p>
              <a:p>
                <a:pPr algn="ctr"/>
                <a:r>
                  <a:rPr lang="en-US" sz="1800" b="1" dirty="0">
                    <a:solidFill>
                      <a:srgbClr val="000099"/>
                    </a:solidFill>
                    <a:cs typeface="Times New Roman" pitchFamily="18" charset="0"/>
                  </a:rPr>
                  <a:t>1472</a:t>
                </a:r>
                <a:endParaRPr lang="en-US" sz="1800" b="1" dirty="0">
                  <a:solidFill>
                    <a:srgbClr val="000099"/>
                  </a:solidFill>
                </a:endParaRPr>
              </a:p>
            </p:txBody>
          </p:sp>
          <p:sp>
            <p:nvSpPr>
              <p:cNvPr id="72787" name="Rectangle 75"/>
              <p:cNvSpPr>
                <a:spLocks noChangeArrowheads="1"/>
              </p:cNvSpPr>
              <p:nvPr/>
            </p:nvSpPr>
            <p:spPr bwMode="auto">
              <a:xfrm>
                <a:off x="3353" y="1919"/>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36" name="Group 79"/>
            <p:cNvGrpSpPr>
              <a:grpSpLocks/>
            </p:cNvGrpSpPr>
            <p:nvPr/>
          </p:nvGrpSpPr>
          <p:grpSpPr bwMode="auto">
            <a:xfrm>
              <a:off x="0" y="2437"/>
              <a:ext cx="768" cy="506"/>
              <a:chOff x="0" y="2437"/>
              <a:chExt cx="768" cy="506"/>
            </a:xfrm>
          </p:grpSpPr>
          <p:sp>
            <p:nvSpPr>
              <p:cNvPr id="72782" name="Rectangle 80"/>
              <p:cNvSpPr>
                <a:spLocks noChangeArrowheads="1"/>
              </p:cNvSpPr>
              <p:nvPr/>
            </p:nvSpPr>
            <p:spPr bwMode="auto">
              <a:xfrm>
                <a:off x="6" y="2443"/>
                <a:ext cx="756" cy="494"/>
              </a:xfrm>
              <a:prstGeom prst="rect">
                <a:avLst/>
              </a:prstGeom>
              <a:solidFill>
                <a:srgbClr val="60EEDD"/>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Basic</a:t>
                </a:r>
              </a:p>
              <a:p>
                <a:pPr algn="ctr"/>
                <a:endParaRPr lang="en-US" sz="1800" b="1" dirty="0">
                  <a:solidFill>
                    <a:srgbClr val="000099"/>
                  </a:solidFill>
                </a:endParaRPr>
              </a:p>
            </p:txBody>
          </p:sp>
          <p:sp>
            <p:nvSpPr>
              <p:cNvPr id="72783" name="Rectangle 81"/>
              <p:cNvSpPr>
                <a:spLocks noChangeArrowheads="1"/>
              </p:cNvSpPr>
              <p:nvPr/>
            </p:nvSpPr>
            <p:spPr bwMode="auto">
              <a:xfrm>
                <a:off x="0" y="2437"/>
                <a:ext cx="768"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37" name="Group 82"/>
            <p:cNvGrpSpPr>
              <a:grpSpLocks/>
            </p:cNvGrpSpPr>
            <p:nvPr/>
          </p:nvGrpSpPr>
          <p:grpSpPr bwMode="auto">
            <a:xfrm>
              <a:off x="768" y="2437"/>
              <a:ext cx="517" cy="506"/>
              <a:chOff x="768" y="2437"/>
              <a:chExt cx="517" cy="506"/>
            </a:xfrm>
          </p:grpSpPr>
          <p:sp>
            <p:nvSpPr>
              <p:cNvPr id="72780" name="Rectangle 83"/>
              <p:cNvSpPr>
                <a:spLocks noChangeArrowheads="1"/>
              </p:cNvSpPr>
              <p:nvPr/>
            </p:nvSpPr>
            <p:spPr bwMode="auto">
              <a:xfrm>
                <a:off x="774"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1168-</a:t>
                </a:r>
              </a:p>
              <a:p>
                <a:pPr algn="ctr"/>
                <a:r>
                  <a:rPr lang="en-US" sz="1800" b="1" dirty="0">
                    <a:solidFill>
                      <a:srgbClr val="000099"/>
                    </a:solidFill>
                    <a:cs typeface="Times New Roman" pitchFamily="18" charset="0"/>
                  </a:rPr>
                  <a:t>1234</a:t>
                </a:r>
                <a:endParaRPr lang="en-US" sz="1800" b="1" dirty="0">
                  <a:solidFill>
                    <a:srgbClr val="000099"/>
                  </a:solidFill>
                </a:endParaRPr>
              </a:p>
            </p:txBody>
          </p:sp>
          <p:sp>
            <p:nvSpPr>
              <p:cNvPr id="72781" name="Rectangle 84"/>
              <p:cNvSpPr>
                <a:spLocks noChangeArrowheads="1"/>
              </p:cNvSpPr>
              <p:nvPr/>
            </p:nvSpPr>
            <p:spPr bwMode="auto">
              <a:xfrm>
                <a:off x="768"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38" name="Group 85"/>
            <p:cNvGrpSpPr>
              <a:grpSpLocks/>
            </p:cNvGrpSpPr>
            <p:nvPr/>
          </p:nvGrpSpPr>
          <p:grpSpPr bwMode="auto">
            <a:xfrm>
              <a:off x="1285" y="2437"/>
              <a:ext cx="517" cy="506"/>
              <a:chOff x="1285" y="2437"/>
              <a:chExt cx="517" cy="506"/>
            </a:xfrm>
          </p:grpSpPr>
          <p:sp>
            <p:nvSpPr>
              <p:cNvPr id="72778" name="Rectangle 86"/>
              <p:cNvSpPr>
                <a:spLocks noChangeArrowheads="1"/>
              </p:cNvSpPr>
              <p:nvPr/>
            </p:nvSpPr>
            <p:spPr bwMode="auto">
              <a:xfrm>
                <a:off x="1291"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1112-</a:t>
                </a:r>
              </a:p>
              <a:p>
                <a:pPr algn="ctr"/>
                <a:r>
                  <a:rPr lang="en-US" sz="1800" b="1" dirty="0">
                    <a:solidFill>
                      <a:srgbClr val="000099"/>
                    </a:solidFill>
                    <a:cs typeface="Times New Roman" pitchFamily="18" charset="0"/>
                  </a:rPr>
                  <a:t>1254</a:t>
                </a:r>
                <a:endParaRPr lang="en-US" sz="1800" b="1" dirty="0">
                  <a:solidFill>
                    <a:srgbClr val="000099"/>
                  </a:solidFill>
                </a:endParaRPr>
              </a:p>
            </p:txBody>
          </p:sp>
          <p:sp>
            <p:nvSpPr>
              <p:cNvPr id="72779" name="Rectangle 87"/>
              <p:cNvSpPr>
                <a:spLocks noChangeArrowheads="1"/>
              </p:cNvSpPr>
              <p:nvPr/>
            </p:nvSpPr>
            <p:spPr bwMode="auto">
              <a:xfrm>
                <a:off x="1285"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39" name="Group 88"/>
            <p:cNvGrpSpPr>
              <a:grpSpLocks/>
            </p:cNvGrpSpPr>
            <p:nvPr/>
          </p:nvGrpSpPr>
          <p:grpSpPr bwMode="auto">
            <a:xfrm>
              <a:off x="1802" y="2437"/>
              <a:ext cx="517" cy="506"/>
              <a:chOff x="1802" y="2437"/>
              <a:chExt cx="517" cy="506"/>
            </a:xfrm>
          </p:grpSpPr>
          <p:sp>
            <p:nvSpPr>
              <p:cNvPr id="72776" name="Rectangle 89"/>
              <p:cNvSpPr>
                <a:spLocks noChangeArrowheads="1"/>
              </p:cNvSpPr>
              <p:nvPr/>
            </p:nvSpPr>
            <p:spPr bwMode="auto">
              <a:xfrm>
                <a:off x="1808"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1137-</a:t>
                </a:r>
              </a:p>
              <a:p>
                <a:pPr algn="ctr"/>
                <a:r>
                  <a:rPr lang="en-US" sz="1800" b="1" dirty="0">
                    <a:solidFill>
                      <a:srgbClr val="000099"/>
                    </a:solidFill>
                    <a:cs typeface="Times New Roman" pitchFamily="18" charset="0"/>
                  </a:rPr>
                  <a:t>1274</a:t>
                </a:r>
                <a:endParaRPr lang="en-US" sz="1800" b="1" dirty="0">
                  <a:solidFill>
                    <a:srgbClr val="000099"/>
                  </a:solidFill>
                </a:endParaRPr>
              </a:p>
            </p:txBody>
          </p:sp>
          <p:sp>
            <p:nvSpPr>
              <p:cNvPr id="72777" name="Rectangle 90"/>
              <p:cNvSpPr>
                <a:spLocks noChangeArrowheads="1"/>
              </p:cNvSpPr>
              <p:nvPr/>
            </p:nvSpPr>
            <p:spPr bwMode="auto">
              <a:xfrm>
                <a:off x="1802"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40" name="Group 91"/>
            <p:cNvGrpSpPr>
              <a:grpSpLocks/>
            </p:cNvGrpSpPr>
            <p:nvPr/>
          </p:nvGrpSpPr>
          <p:grpSpPr bwMode="auto">
            <a:xfrm>
              <a:off x="2319" y="2437"/>
              <a:ext cx="517" cy="506"/>
              <a:chOff x="2319" y="2437"/>
              <a:chExt cx="517" cy="506"/>
            </a:xfrm>
          </p:grpSpPr>
          <p:sp>
            <p:nvSpPr>
              <p:cNvPr id="72774" name="Rectangle 92"/>
              <p:cNvSpPr>
                <a:spLocks noChangeArrowheads="1"/>
              </p:cNvSpPr>
              <p:nvPr/>
            </p:nvSpPr>
            <p:spPr bwMode="auto">
              <a:xfrm>
                <a:off x="2325"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1121-</a:t>
                </a:r>
              </a:p>
              <a:p>
                <a:pPr algn="ctr"/>
                <a:r>
                  <a:rPr lang="en-US" sz="1800" b="1" dirty="0">
                    <a:solidFill>
                      <a:srgbClr val="000099"/>
                    </a:solidFill>
                    <a:cs typeface="Times New Roman" pitchFamily="18" charset="0"/>
                  </a:rPr>
                  <a:t>1277</a:t>
                </a:r>
                <a:endParaRPr lang="en-US" sz="1800" b="1" dirty="0">
                  <a:solidFill>
                    <a:srgbClr val="000099"/>
                  </a:solidFill>
                </a:endParaRPr>
              </a:p>
            </p:txBody>
          </p:sp>
          <p:sp>
            <p:nvSpPr>
              <p:cNvPr id="72775" name="Rectangle 93"/>
              <p:cNvSpPr>
                <a:spLocks noChangeArrowheads="1"/>
              </p:cNvSpPr>
              <p:nvPr/>
            </p:nvSpPr>
            <p:spPr bwMode="auto">
              <a:xfrm>
                <a:off x="2319"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41" name="Group 94"/>
            <p:cNvGrpSpPr>
              <a:grpSpLocks/>
            </p:cNvGrpSpPr>
            <p:nvPr/>
          </p:nvGrpSpPr>
          <p:grpSpPr bwMode="auto">
            <a:xfrm>
              <a:off x="2836" y="2437"/>
              <a:ext cx="517" cy="506"/>
              <a:chOff x="2836" y="2437"/>
              <a:chExt cx="517" cy="506"/>
            </a:xfrm>
          </p:grpSpPr>
          <p:sp>
            <p:nvSpPr>
              <p:cNvPr id="72772" name="Rectangle 95"/>
              <p:cNvSpPr>
                <a:spLocks noChangeArrowheads="1"/>
              </p:cNvSpPr>
              <p:nvPr/>
            </p:nvSpPr>
            <p:spPr bwMode="auto">
              <a:xfrm>
                <a:off x="2842"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1131-</a:t>
                </a:r>
              </a:p>
              <a:p>
                <a:pPr algn="ctr"/>
                <a:r>
                  <a:rPr lang="en-US" sz="1800" b="1" dirty="0">
                    <a:solidFill>
                      <a:srgbClr val="000099"/>
                    </a:solidFill>
                    <a:cs typeface="Times New Roman" pitchFamily="18" charset="0"/>
                  </a:rPr>
                  <a:t>1278</a:t>
                </a:r>
                <a:endParaRPr lang="en-US" sz="1800" b="1" dirty="0">
                  <a:solidFill>
                    <a:srgbClr val="000099"/>
                  </a:solidFill>
                </a:endParaRPr>
              </a:p>
            </p:txBody>
          </p:sp>
          <p:sp>
            <p:nvSpPr>
              <p:cNvPr id="72773" name="Rectangle 96"/>
              <p:cNvSpPr>
                <a:spLocks noChangeArrowheads="1"/>
              </p:cNvSpPr>
              <p:nvPr/>
            </p:nvSpPr>
            <p:spPr bwMode="auto">
              <a:xfrm>
                <a:off x="2836"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42" name="Group 97"/>
            <p:cNvGrpSpPr>
              <a:grpSpLocks/>
            </p:cNvGrpSpPr>
            <p:nvPr/>
          </p:nvGrpSpPr>
          <p:grpSpPr bwMode="auto">
            <a:xfrm>
              <a:off x="3353" y="2437"/>
              <a:ext cx="517" cy="506"/>
              <a:chOff x="3353" y="2437"/>
              <a:chExt cx="517" cy="506"/>
            </a:xfrm>
          </p:grpSpPr>
          <p:sp>
            <p:nvSpPr>
              <p:cNvPr id="72770" name="Rectangle 98"/>
              <p:cNvSpPr>
                <a:spLocks noChangeArrowheads="1"/>
              </p:cNvSpPr>
              <p:nvPr/>
            </p:nvSpPr>
            <p:spPr bwMode="auto">
              <a:xfrm>
                <a:off x="3359" y="2443"/>
                <a:ext cx="505" cy="494"/>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1146-</a:t>
                </a:r>
              </a:p>
              <a:p>
                <a:pPr algn="ctr"/>
                <a:r>
                  <a:rPr lang="en-US" sz="1800" b="1" dirty="0">
                    <a:solidFill>
                      <a:srgbClr val="000099"/>
                    </a:solidFill>
                    <a:cs typeface="Times New Roman" pitchFamily="18" charset="0"/>
                  </a:rPr>
                  <a:t>1279</a:t>
                </a:r>
                <a:endParaRPr lang="en-US" sz="1800" b="1" dirty="0">
                  <a:solidFill>
                    <a:srgbClr val="000099"/>
                  </a:solidFill>
                </a:endParaRPr>
              </a:p>
            </p:txBody>
          </p:sp>
          <p:sp>
            <p:nvSpPr>
              <p:cNvPr id="72771" name="Rectangle 99"/>
              <p:cNvSpPr>
                <a:spLocks noChangeArrowheads="1"/>
              </p:cNvSpPr>
              <p:nvPr/>
            </p:nvSpPr>
            <p:spPr bwMode="auto">
              <a:xfrm>
                <a:off x="3353" y="2437"/>
                <a:ext cx="517" cy="506"/>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44" name="Group 103"/>
            <p:cNvGrpSpPr>
              <a:grpSpLocks/>
            </p:cNvGrpSpPr>
            <p:nvPr/>
          </p:nvGrpSpPr>
          <p:grpSpPr bwMode="auto">
            <a:xfrm>
              <a:off x="0" y="2955"/>
              <a:ext cx="768" cy="621"/>
              <a:chOff x="0" y="2955"/>
              <a:chExt cx="768" cy="621"/>
            </a:xfrm>
          </p:grpSpPr>
          <p:sp>
            <p:nvSpPr>
              <p:cNvPr id="72766" name="Rectangle 104"/>
              <p:cNvSpPr>
                <a:spLocks noChangeArrowheads="1"/>
              </p:cNvSpPr>
              <p:nvPr/>
            </p:nvSpPr>
            <p:spPr bwMode="auto">
              <a:xfrm>
                <a:off x="6" y="2961"/>
                <a:ext cx="756" cy="609"/>
              </a:xfrm>
              <a:prstGeom prst="rect">
                <a:avLst/>
              </a:prstGeom>
              <a:solidFill>
                <a:srgbClr val="60EEDD"/>
              </a:solidFill>
              <a:ln w="12700" cap="sq">
                <a:solidFill>
                  <a:schemeClr val="bg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eaLnBrk="1" hangingPunct="1"/>
                <a:r>
                  <a:rPr lang="en-US" sz="1800" b="1" dirty="0">
                    <a:solidFill>
                      <a:srgbClr val="000099"/>
                    </a:solidFill>
                    <a:cs typeface="Times New Roman" pitchFamily="18" charset="0"/>
                  </a:rPr>
                  <a:t>Below Basic</a:t>
                </a:r>
              </a:p>
              <a:p>
                <a:pPr algn="ctr"/>
                <a:endParaRPr lang="en-US" sz="1800" b="1" dirty="0">
                  <a:solidFill>
                    <a:srgbClr val="000099"/>
                  </a:solidFill>
                </a:endParaRPr>
              </a:p>
            </p:txBody>
          </p:sp>
          <p:sp>
            <p:nvSpPr>
              <p:cNvPr id="72767" name="Rectangle 105"/>
              <p:cNvSpPr>
                <a:spLocks noChangeArrowheads="1"/>
              </p:cNvSpPr>
              <p:nvPr/>
            </p:nvSpPr>
            <p:spPr bwMode="auto">
              <a:xfrm>
                <a:off x="0" y="2955"/>
                <a:ext cx="768"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45" name="Group 106"/>
            <p:cNvGrpSpPr>
              <a:grpSpLocks/>
            </p:cNvGrpSpPr>
            <p:nvPr/>
          </p:nvGrpSpPr>
          <p:grpSpPr bwMode="auto">
            <a:xfrm>
              <a:off x="768" y="2955"/>
              <a:ext cx="517" cy="621"/>
              <a:chOff x="768" y="2955"/>
              <a:chExt cx="517" cy="621"/>
            </a:xfrm>
          </p:grpSpPr>
          <p:sp>
            <p:nvSpPr>
              <p:cNvPr id="72764" name="Rectangle 107"/>
              <p:cNvSpPr>
                <a:spLocks noChangeArrowheads="1"/>
              </p:cNvSpPr>
              <p:nvPr/>
            </p:nvSpPr>
            <p:spPr bwMode="auto">
              <a:xfrm>
                <a:off x="774"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eaLnBrk="1" hangingPunct="1">
                  <a:spcBef>
                    <a:spcPct val="20000"/>
                  </a:spcBef>
                  <a:buClr>
                    <a:schemeClr val="tx2"/>
                  </a:buClr>
                  <a:buSzPct val="75000"/>
                  <a:buFont typeface="Wingdings" pitchFamily="2" charset="2"/>
                  <a:buNone/>
                </a:pPr>
                <a:r>
                  <a:rPr lang="en-US" sz="1800" b="1" dirty="0">
                    <a:solidFill>
                      <a:srgbClr val="FF2D55"/>
                    </a:solidFill>
                  </a:rPr>
                  <a:t>1000</a:t>
                </a:r>
                <a:r>
                  <a:rPr lang="en-US" sz="1800" b="1" dirty="0">
                    <a:solidFill>
                      <a:srgbClr val="000099"/>
                    </a:solidFill>
                  </a:rPr>
                  <a:t>-1167</a:t>
                </a:r>
                <a:endParaRPr lang="en-US" sz="1800" dirty="0">
                  <a:solidFill>
                    <a:srgbClr val="000099"/>
                  </a:solidFill>
                </a:endParaRPr>
              </a:p>
              <a:p>
                <a:pPr algn="ctr" eaLnBrk="1" hangingPunct="1">
                  <a:spcBef>
                    <a:spcPct val="20000"/>
                  </a:spcBef>
                  <a:buClr>
                    <a:schemeClr val="tx2"/>
                  </a:buClr>
                  <a:buSzPct val="75000"/>
                  <a:buFont typeface="Wingdings" pitchFamily="2" charset="2"/>
                  <a:buNone/>
                </a:pPr>
                <a:endParaRPr lang="en-US" sz="1400" b="1" dirty="0">
                  <a:solidFill>
                    <a:srgbClr val="000099"/>
                  </a:solidFill>
                  <a:cs typeface="Times New Roman" pitchFamily="18" charset="0"/>
                </a:endParaRPr>
              </a:p>
              <a:p>
                <a:pPr algn="ctr" eaLnBrk="1" hangingPunct="1"/>
                <a:endParaRPr lang="en-US" sz="1400" b="1" dirty="0">
                  <a:solidFill>
                    <a:srgbClr val="000099"/>
                  </a:solidFill>
                  <a:cs typeface="Times New Roman" pitchFamily="18" charset="0"/>
                </a:endParaRPr>
              </a:p>
            </p:txBody>
          </p:sp>
          <p:sp>
            <p:nvSpPr>
              <p:cNvPr id="72765" name="Rectangle 108"/>
              <p:cNvSpPr>
                <a:spLocks noChangeArrowheads="1"/>
              </p:cNvSpPr>
              <p:nvPr/>
            </p:nvSpPr>
            <p:spPr bwMode="auto">
              <a:xfrm>
                <a:off x="768"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46" name="Group 109"/>
            <p:cNvGrpSpPr>
              <a:grpSpLocks/>
            </p:cNvGrpSpPr>
            <p:nvPr/>
          </p:nvGrpSpPr>
          <p:grpSpPr bwMode="auto">
            <a:xfrm>
              <a:off x="1285" y="2955"/>
              <a:ext cx="517" cy="621"/>
              <a:chOff x="1285" y="2955"/>
              <a:chExt cx="517" cy="621"/>
            </a:xfrm>
          </p:grpSpPr>
          <p:sp>
            <p:nvSpPr>
              <p:cNvPr id="72762" name="Rectangle 110"/>
              <p:cNvSpPr>
                <a:spLocks noChangeArrowheads="1"/>
              </p:cNvSpPr>
              <p:nvPr/>
            </p:nvSpPr>
            <p:spPr bwMode="auto">
              <a:xfrm>
                <a:off x="1291"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eaLnBrk="1" hangingPunct="1"/>
                <a:r>
                  <a:rPr lang="en-US" sz="1800" b="1" dirty="0">
                    <a:solidFill>
                      <a:srgbClr val="FF2D55"/>
                    </a:solidFill>
                  </a:rPr>
                  <a:t>700</a:t>
                </a:r>
                <a:r>
                  <a:rPr lang="en-US" sz="1800" b="1" dirty="0">
                    <a:solidFill>
                      <a:srgbClr val="000099"/>
                    </a:solidFill>
                  </a:rPr>
                  <a:t>-1111</a:t>
                </a:r>
              </a:p>
            </p:txBody>
          </p:sp>
          <p:sp>
            <p:nvSpPr>
              <p:cNvPr id="72763" name="Rectangle 111"/>
              <p:cNvSpPr>
                <a:spLocks noChangeArrowheads="1"/>
              </p:cNvSpPr>
              <p:nvPr/>
            </p:nvSpPr>
            <p:spPr bwMode="auto">
              <a:xfrm>
                <a:off x="1285"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47" name="Group 112"/>
            <p:cNvGrpSpPr>
              <a:grpSpLocks/>
            </p:cNvGrpSpPr>
            <p:nvPr/>
          </p:nvGrpSpPr>
          <p:grpSpPr bwMode="auto">
            <a:xfrm>
              <a:off x="1802" y="2955"/>
              <a:ext cx="517" cy="621"/>
              <a:chOff x="1802" y="2955"/>
              <a:chExt cx="517" cy="621"/>
            </a:xfrm>
          </p:grpSpPr>
          <p:sp>
            <p:nvSpPr>
              <p:cNvPr id="72760" name="Rectangle 113"/>
              <p:cNvSpPr>
                <a:spLocks noChangeArrowheads="1"/>
              </p:cNvSpPr>
              <p:nvPr/>
            </p:nvSpPr>
            <p:spPr bwMode="auto">
              <a:xfrm>
                <a:off x="1808"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n-US" sz="1800" b="1" dirty="0">
                    <a:solidFill>
                      <a:srgbClr val="FF2D55"/>
                    </a:solidFill>
                  </a:rPr>
                  <a:t>700</a:t>
                </a:r>
                <a:r>
                  <a:rPr lang="en-US" sz="1800" b="1" dirty="0">
                    <a:solidFill>
                      <a:srgbClr val="000099"/>
                    </a:solidFill>
                  </a:rPr>
                  <a:t>-</a:t>
                </a:r>
              </a:p>
              <a:p>
                <a:pPr algn="ctr"/>
                <a:r>
                  <a:rPr lang="en-US" sz="1800" b="1" dirty="0">
                    <a:solidFill>
                      <a:srgbClr val="000099"/>
                    </a:solidFill>
                  </a:rPr>
                  <a:t>1136</a:t>
                </a:r>
                <a:endParaRPr lang="en-US" sz="1400" dirty="0">
                  <a:solidFill>
                    <a:srgbClr val="000099"/>
                  </a:solidFill>
                </a:endParaRPr>
              </a:p>
            </p:txBody>
          </p:sp>
          <p:sp>
            <p:nvSpPr>
              <p:cNvPr id="72761" name="Rectangle 114"/>
              <p:cNvSpPr>
                <a:spLocks noChangeArrowheads="1"/>
              </p:cNvSpPr>
              <p:nvPr/>
            </p:nvSpPr>
            <p:spPr bwMode="auto">
              <a:xfrm>
                <a:off x="1802"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48" name="Group 115"/>
            <p:cNvGrpSpPr>
              <a:grpSpLocks/>
            </p:cNvGrpSpPr>
            <p:nvPr/>
          </p:nvGrpSpPr>
          <p:grpSpPr bwMode="auto">
            <a:xfrm>
              <a:off x="2319" y="2955"/>
              <a:ext cx="517" cy="621"/>
              <a:chOff x="2319" y="2955"/>
              <a:chExt cx="517" cy="621"/>
            </a:xfrm>
          </p:grpSpPr>
          <p:sp>
            <p:nvSpPr>
              <p:cNvPr id="72758" name="Rectangle 116"/>
              <p:cNvSpPr>
                <a:spLocks noChangeArrowheads="1"/>
              </p:cNvSpPr>
              <p:nvPr/>
            </p:nvSpPr>
            <p:spPr bwMode="auto">
              <a:xfrm>
                <a:off x="2325"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n-US" sz="1800" b="1" dirty="0">
                    <a:solidFill>
                      <a:srgbClr val="FF2D55"/>
                    </a:solidFill>
                  </a:rPr>
                  <a:t>700</a:t>
                </a:r>
                <a:r>
                  <a:rPr lang="en-US" sz="1800" b="1" dirty="0">
                    <a:solidFill>
                      <a:srgbClr val="000099"/>
                    </a:solidFill>
                  </a:rPr>
                  <a:t>-</a:t>
                </a:r>
              </a:p>
              <a:p>
                <a:pPr algn="ctr"/>
                <a:r>
                  <a:rPr lang="en-US" sz="1800" b="1" dirty="0">
                    <a:solidFill>
                      <a:srgbClr val="000099"/>
                    </a:solidFill>
                  </a:rPr>
                  <a:t>1120</a:t>
                </a:r>
              </a:p>
            </p:txBody>
          </p:sp>
          <p:sp>
            <p:nvSpPr>
              <p:cNvPr id="72759" name="Rectangle 117"/>
              <p:cNvSpPr>
                <a:spLocks noChangeArrowheads="1"/>
              </p:cNvSpPr>
              <p:nvPr/>
            </p:nvSpPr>
            <p:spPr bwMode="auto">
              <a:xfrm>
                <a:off x="2319"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49" name="Group 118"/>
            <p:cNvGrpSpPr>
              <a:grpSpLocks/>
            </p:cNvGrpSpPr>
            <p:nvPr/>
          </p:nvGrpSpPr>
          <p:grpSpPr bwMode="auto">
            <a:xfrm>
              <a:off x="2836" y="2955"/>
              <a:ext cx="517" cy="621"/>
              <a:chOff x="2836" y="2955"/>
              <a:chExt cx="517" cy="621"/>
            </a:xfrm>
          </p:grpSpPr>
          <p:sp>
            <p:nvSpPr>
              <p:cNvPr id="72756" name="Rectangle 119"/>
              <p:cNvSpPr>
                <a:spLocks noChangeArrowheads="1"/>
              </p:cNvSpPr>
              <p:nvPr/>
            </p:nvSpPr>
            <p:spPr bwMode="auto">
              <a:xfrm>
                <a:off x="2842"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n-US" sz="1800" b="1" dirty="0">
                    <a:solidFill>
                      <a:srgbClr val="FF2D55"/>
                    </a:solidFill>
                  </a:rPr>
                  <a:t>700</a:t>
                </a:r>
                <a:r>
                  <a:rPr lang="en-US" sz="1800" b="1" dirty="0">
                    <a:solidFill>
                      <a:srgbClr val="003399"/>
                    </a:solidFill>
                  </a:rPr>
                  <a:t>-</a:t>
                </a:r>
              </a:p>
              <a:p>
                <a:pPr algn="ctr"/>
                <a:r>
                  <a:rPr lang="en-US" sz="1800" b="1" dirty="0">
                    <a:solidFill>
                      <a:srgbClr val="000099"/>
                    </a:solidFill>
                  </a:rPr>
                  <a:t>1130</a:t>
                </a:r>
              </a:p>
            </p:txBody>
          </p:sp>
          <p:sp>
            <p:nvSpPr>
              <p:cNvPr id="72757" name="Rectangle 120"/>
              <p:cNvSpPr>
                <a:spLocks noChangeArrowheads="1"/>
              </p:cNvSpPr>
              <p:nvPr/>
            </p:nvSpPr>
            <p:spPr bwMode="auto">
              <a:xfrm>
                <a:off x="2836"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nvGrpSpPr>
            <p:cNvPr id="72750" name="Group 121"/>
            <p:cNvGrpSpPr>
              <a:grpSpLocks/>
            </p:cNvGrpSpPr>
            <p:nvPr/>
          </p:nvGrpSpPr>
          <p:grpSpPr bwMode="auto">
            <a:xfrm>
              <a:off x="3353" y="2955"/>
              <a:ext cx="517" cy="621"/>
              <a:chOff x="3353" y="2955"/>
              <a:chExt cx="517" cy="621"/>
            </a:xfrm>
          </p:grpSpPr>
          <p:sp>
            <p:nvSpPr>
              <p:cNvPr id="72754" name="Rectangle 122"/>
              <p:cNvSpPr>
                <a:spLocks noChangeArrowheads="1"/>
              </p:cNvSpPr>
              <p:nvPr/>
            </p:nvSpPr>
            <p:spPr bwMode="auto">
              <a:xfrm>
                <a:off x="3359" y="2961"/>
                <a:ext cx="505" cy="609"/>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n-US" sz="1800" b="1" dirty="0">
                    <a:solidFill>
                      <a:srgbClr val="FF2D55"/>
                    </a:solidFill>
                  </a:rPr>
                  <a:t>700</a:t>
                </a:r>
                <a:r>
                  <a:rPr lang="en-US" sz="1800" b="1" dirty="0">
                    <a:solidFill>
                      <a:srgbClr val="000099"/>
                    </a:solidFill>
                  </a:rPr>
                  <a:t>-</a:t>
                </a:r>
              </a:p>
              <a:p>
                <a:pPr algn="ctr"/>
                <a:r>
                  <a:rPr lang="en-US" sz="1800" b="1" dirty="0">
                    <a:solidFill>
                      <a:srgbClr val="000099"/>
                    </a:solidFill>
                  </a:rPr>
                  <a:t>1145</a:t>
                </a:r>
              </a:p>
            </p:txBody>
          </p:sp>
          <p:sp>
            <p:nvSpPr>
              <p:cNvPr id="72755" name="Rectangle 123"/>
              <p:cNvSpPr>
                <a:spLocks noChangeArrowheads="1"/>
              </p:cNvSpPr>
              <p:nvPr/>
            </p:nvSpPr>
            <p:spPr bwMode="auto">
              <a:xfrm>
                <a:off x="3353" y="2955"/>
                <a:ext cx="517" cy="621"/>
              </a:xfrm>
              <a:prstGeom prst="rect">
                <a:avLst/>
              </a:prstGeom>
              <a:noFill/>
              <a:ln w="12700" cap="sq">
                <a:solidFill>
                  <a:schemeClr val="bg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dirty="0"/>
              </a:p>
            </p:txBody>
          </p:sp>
        </p:grpSp>
      </p:gr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
        <p:nvSpPr>
          <p:cNvPr id="898177" name="Rectangle 129"/>
          <p:cNvSpPr>
            <a:spLocks noChangeArrowheads="1"/>
          </p:cNvSpPr>
          <p:nvPr/>
        </p:nvSpPr>
        <p:spPr bwMode="auto">
          <a:xfrm>
            <a:off x="381000" y="1066800"/>
            <a:ext cx="8534400" cy="1311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defRPr/>
            </a:pPr>
            <a:r>
              <a:rPr lang="en-US" sz="4000" b="1" dirty="0">
                <a:effectLst>
                  <a:outerShdw blurRad="38100" dist="38100" dir="2700000" algn="tl">
                    <a:srgbClr val="C0C0C0"/>
                  </a:outerShdw>
                </a:effectLst>
              </a:rPr>
              <a:t>Reading Scale Score Ranges </a:t>
            </a:r>
          </a:p>
          <a:p>
            <a:pPr algn="ctr">
              <a:defRPr/>
            </a:pPr>
            <a:r>
              <a:rPr lang="en-US" sz="4000" b="1" dirty="0">
                <a:effectLst>
                  <a:outerShdw blurRad="38100" dist="38100" dir="2700000" algn="tl">
                    <a:srgbClr val="C0C0C0"/>
                  </a:outerShdw>
                </a:effectLst>
              </a:rPr>
              <a:t>by Performance Level and Grade</a:t>
            </a:r>
          </a:p>
        </p:txBody>
      </p:sp>
    </p:spTree>
    <p:extLst>
      <p:ext uri="{BB962C8B-B14F-4D97-AF65-F5344CB8AC3E}">
        <p14:creationId xmlns:p14="http://schemas.microsoft.com/office/powerpoint/2010/main" xmlns="" val="3685718178"/>
      </p:ext>
    </p:extLst>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711200" y="950913"/>
            <a:ext cx="7772400" cy="1143000"/>
          </a:xfrm>
        </p:spPr>
        <p:txBody>
          <a:bodyPr/>
          <a:lstStyle/>
          <a:p>
            <a:pPr eaLnBrk="1" hangingPunct="1"/>
            <a:r>
              <a:rPr lang="en-US" b="1" dirty="0" smtClean="0">
                <a:solidFill>
                  <a:schemeClr val="tx1"/>
                </a:solidFill>
              </a:rPr>
              <a:t>Not the Same!</a:t>
            </a:r>
          </a:p>
        </p:txBody>
      </p:sp>
      <p:sp>
        <p:nvSpPr>
          <p:cNvPr id="73731" name="Rectangle 3"/>
          <p:cNvSpPr>
            <a:spLocks noGrp="1" noChangeArrowheads="1"/>
          </p:cNvSpPr>
          <p:nvPr>
            <p:ph idx="1"/>
          </p:nvPr>
        </p:nvSpPr>
        <p:spPr>
          <a:xfrm>
            <a:off x="381000" y="2133600"/>
            <a:ext cx="3308350" cy="2681288"/>
          </a:xfrm>
          <a:noFill/>
        </p:spPr>
        <p:txBody>
          <a:bodyPr/>
          <a:lstStyle/>
          <a:p>
            <a:pPr eaLnBrk="1" hangingPunct="1">
              <a:buClr>
                <a:schemeClr val="tx1"/>
              </a:buClr>
              <a:buSzPct val="75000"/>
              <a:buFont typeface="Wingdings" pitchFamily="2" charset="2"/>
              <a:buChar char="§"/>
            </a:pPr>
            <a:r>
              <a:rPr lang="en-US" sz="2400" dirty="0" smtClean="0"/>
              <a:t>Performance Level Descriptors</a:t>
            </a:r>
          </a:p>
          <a:p>
            <a:pPr lvl="1" eaLnBrk="1" hangingPunct="1"/>
            <a:r>
              <a:rPr lang="en-US" sz="2400" dirty="0" smtClean="0"/>
              <a:t>Advanced</a:t>
            </a:r>
          </a:p>
          <a:p>
            <a:pPr lvl="1" eaLnBrk="1" hangingPunct="1"/>
            <a:r>
              <a:rPr lang="en-US" sz="2400" dirty="0" smtClean="0"/>
              <a:t>Proficient</a:t>
            </a:r>
          </a:p>
          <a:p>
            <a:pPr lvl="1" eaLnBrk="1" hangingPunct="1"/>
            <a:r>
              <a:rPr lang="en-US" sz="2400" dirty="0" smtClean="0"/>
              <a:t>Basic</a:t>
            </a:r>
          </a:p>
          <a:p>
            <a:pPr lvl="1" eaLnBrk="1" hangingPunct="1"/>
            <a:r>
              <a:rPr lang="en-US" sz="2400" dirty="0" smtClean="0"/>
              <a:t>Below Basic</a:t>
            </a:r>
          </a:p>
          <a:p>
            <a:pPr eaLnBrk="1" hangingPunct="1"/>
            <a:endParaRPr lang="en-US" sz="2400" dirty="0" smtClean="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
        <p:nvSpPr>
          <p:cNvPr id="73733" name="Rectangle 5"/>
          <p:cNvSpPr>
            <a:spLocks noChangeArrowheads="1"/>
          </p:cNvSpPr>
          <p:nvPr/>
        </p:nvSpPr>
        <p:spPr bwMode="auto">
          <a:xfrm>
            <a:off x="4953000" y="2057400"/>
            <a:ext cx="3810000" cy="4454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342900" indent="-342900" eaLnBrk="1" hangingPunct="1">
              <a:spcBef>
                <a:spcPct val="20000"/>
              </a:spcBef>
              <a:buClr>
                <a:schemeClr val="tx1"/>
              </a:buClr>
              <a:buSzPct val="75000"/>
              <a:buFont typeface="Wingdings" pitchFamily="2" charset="2"/>
              <a:buChar char="§"/>
            </a:pPr>
            <a:r>
              <a:rPr lang="en-US" sz="2400" dirty="0"/>
              <a:t>Scores on Open-Ended Reading Questions</a:t>
            </a:r>
          </a:p>
          <a:p>
            <a:pPr marL="742950" lvl="1" indent="-285750" eaLnBrk="1" hangingPunct="1">
              <a:spcBef>
                <a:spcPct val="20000"/>
              </a:spcBef>
              <a:buFontTx/>
              <a:buChar char="–"/>
            </a:pPr>
            <a:r>
              <a:rPr lang="en-US" sz="2400" dirty="0"/>
              <a:t>3 points</a:t>
            </a:r>
          </a:p>
          <a:p>
            <a:pPr marL="742950" lvl="1" indent="-285750" eaLnBrk="1" hangingPunct="1">
              <a:spcBef>
                <a:spcPct val="20000"/>
              </a:spcBef>
              <a:buFontTx/>
              <a:buChar char="–"/>
            </a:pPr>
            <a:r>
              <a:rPr lang="en-US" sz="2400" dirty="0"/>
              <a:t>2 points</a:t>
            </a:r>
          </a:p>
          <a:p>
            <a:pPr marL="742950" lvl="1" indent="-285750" eaLnBrk="1" hangingPunct="1">
              <a:spcBef>
                <a:spcPct val="20000"/>
              </a:spcBef>
              <a:buFontTx/>
              <a:buChar char="–"/>
            </a:pPr>
            <a:r>
              <a:rPr lang="en-US" sz="2400" dirty="0"/>
              <a:t>1 point</a:t>
            </a:r>
          </a:p>
          <a:p>
            <a:pPr marL="742950" lvl="1" indent="-285750" eaLnBrk="1" hangingPunct="1">
              <a:spcBef>
                <a:spcPct val="20000"/>
              </a:spcBef>
              <a:buFontTx/>
              <a:buChar char="–"/>
            </a:pPr>
            <a:r>
              <a:rPr lang="en-US" sz="2400" dirty="0"/>
              <a:t>0 points</a:t>
            </a:r>
          </a:p>
        </p:txBody>
      </p:sp>
      <p:sp>
        <p:nvSpPr>
          <p:cNvPr id="73734" name="Text Box 6"/>
          <p:cNvSpPr txBox="1">
            <a:spLocks noChangeArrowheads="1"/>
          </p:cNvSpPr>
          <p:nvPr/>
        </p:nvSpPr>
        <p:spPr bwMode="auto">
          <a:xfrm>
            <a:off x="3810000" y="2590800"/>
            <a:ext cx="784225" cy="15557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eaLnBrk="1" hangingPunct="1"/>
            <a:r>
              <a:rPr lang="en-US" sz="9600" b="1" dirty="0">
                <a:solidFill>
                  <a:srgbClr val="FF2D55"/>
                </a:solidFill>
                <a:latin typeface="Times New Roman" pitchFamily="18" charset="0"/>
                <a:cs typeface="Times New Roman" pitchFamily="18" charset="0"/>
              </a:rPr>
              <a:t>≠</a:t>
            </a:r>
          </a:p>
        </p:txBody>
      </p:sp>
      <p:sp>
        <p:nvSpPr>
          <p:cNvPr id="73735" name="Text Box 7"/>
          <p:cNvSpPr txBox="1">
            <a:spLocks noChangeArrowheads="1"/>
          </p:cNvSpPr>
          <p:nvPr/>
        </p:nvSpPr>
        <p:spPr bwMode="auto">
          <a:xfrm>
            <a:off x="152400" y="4953000"/>
            <a:ext cx="8991600" cy="13716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eaLnBrk="1" hangingPunct="1"/>
            <a:r>
              <a:rPr lang="en-US" b="1" dirty="0"/>
              <a:t>1) Scores on open-ended questions contribute to a student’s raw score.</a:t>
            </a:r>
          </a:p>
          <a:p>
            <a:pPr eaLnBrk="1" hangingPunct="1"/>
            <a:r>
              <a:rPr lang="en-US" b="1" dirty="0"/>
              <a:t>2) The student’s raw score is converted to a scale score.</a:t>
            </a:r>
          </a:p>
          <a:p>
            <a:pPr eaLnBrk="1" hangingPunct="1"/>
            <a:r>
              <a:rPr lang="en-US" b="1" dirty="0"/>
              <a:t>3) The student’s scale score is interpreted as a Performance Level</a:t>
            </a:r>
            <a:r>
              <a:rPr lang="en-US" dirty="0"/>
              <a:t>.</a:t>
            </a:r>
          </a:p>
          <a:p>
            <a:pPr algn="ctr" eaLnBrk="1" hangingPunct="1"/>
            <a:r>
              <a:rPr lang="en-US" sz="2400" dirty="0">
                <a:latin typeface="Times New Roman" pitchFamily="18" charset="0"/>
              </a:rPr>
              <a:t>  </a:t>
            </a:r>
          </a:p>
        </p:txBody>
      </p:sp>
    </p:spTree>
    <p:extLst>
      <p:ext uri="{BB962C8B-B14F-4D97-AF65-F5344CB8AC3E}">
        <p14:creationId xmlns:p14="http://schemas.microsoft.com/office/powerpoint/2010/main" xmlns="" val="3698087292"/>
      </p:ext>
    </p:extLst>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sz="2400" dirty="0" smtClean="0"/>
              <a:t>Grade 4 Multiple Choice Question (1 point)</a:t>
            </a:r>
            <a:endParaRPr lang="en-US" sz="2400" dirty="0"/>
          </a:p>
        </p:txBody>
      </p:sp>
      <p:pic>
        <p:nvPicPr>
          <p:cNvPr id="137218" name="Picture 2" descr="C:\Users\khelm\AppData\Local\Microsoft\Windows\Temporary Internet Files\Content.Outlook\0US3TGUC\Smpl_Reading_G4_MC_Pape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95325" y="2105025"/>
            <a:ext cx="7753350" cy="26479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61536065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lstStyle/>
          <a:p>
            <a:pPr marL="0" indent="0" algn="ctr">
              <a:buNone/>
            </a:pPr>
            <a:r>
              <a:rPr lang="en-US" sz="2400" dirty="0" smtClean="0"/>
              <a:t>Grade 4 Online Multiple Choice Question (1 point)</a:t>
            </a:r>
            <a:endParaRPr lang="en-US" sz="2400" dirty="0"/>
          </a:p>
        </p:txBody>
      </p:sp>
      <p:pic>
        <p:nvPicPr>
          <p:cNvPr id="138242" name="Picture 2" descr="C:\Users\khelm\AppData\Local\Microsoft\Windows\Temporary Internet Files\Content.Outlook\0US3TGUC\Smpl_Reading_G4_MC_Online.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 y="1458096"/>
            <a:ext cx="7772400" cy="535608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0448428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762000"/>
          </a:xfrm>
        </p:spPr>
        <p:txBody>
          <a:bodyPr/>
          <a:lstStyle/>
          <a:p>
            <a:pPr marL="0" indent="0" algn="ctr">
              <a:buNone/>
            </a:pPr>
            <a:r>
              <a:rPr lang="en-US" sz="2400" dirty="0" smtClean="0"/>
              <a:t>Grade 4 Open-Ended Question (3 points)</a:t>
            </a:r>
            <a:endParaRPr lang="en-US" sz="2400" dirty="0"/>
          </a:p>
        </p:txBody>
      </p:sp>
      <p:pic>
        <p:nvPicPr>
          <p:cNvPr id="139266" name="Picture 2" descr="C:\Users\khelm\AppData\Local\Microsoft\Windows\Temporary Internet Files\Content.Outlook\0US3TGUC\Smpl_Reading_G4_OE_Paper.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05000" y="1488989"/>
            <a:ext cx="5182083" cy="5334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0425034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sz="2400" dirty="0" smtClean="0"/>
              <a:t>Grade 4 Online Open-Ended Question (3 points)</a:t>
            </a:r>
            <a:endParaRPr lang="en-US" sz="2400" dirty="0"/>
          </a:p>
        </p:txBody>
      </p:sp>
      <p:pic>
        <p:nvPicPr>
          <p:cNvPr id="140290" name="Picture 2" descr="C:\Users\khelm\AppData\Local\Microsoft\Windows\Temporary Internet Files\Content.Outlook\0US3TGUC\Smpl_Reading_G4_OE_Online.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0" y="1600200"/>
            <a:ext cx="7239000" cy="494577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81297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00200"/>
            <a:ext cx="8229600" cy="5181600"/>
          </a:xfrm>
        </p:spPr>
        <p:txBody>
          <a:bodyPr/>
          <a:lstStyle/>
          <a:p>
            <a:pPr lvl="1">
              <a:buFont typeface="Arial" pitchFamily="34" charset="0"/>
              <a:buChar char="•"/>
            </a:pPr>
            <a:r>
              <a:rPr lang="en-US" sz="2400" dirty="0" smtClean="0"/>
              <a:t>Affirmation of Code of Conduct for Test Takers</a:t>
            </a:r>
          </a:p>
          <a:p>
            <a:pPr lvl="2">
              <a:buFont typeface="Arial" pitchFamily="34" charset="0"/>
              <a:buChar char="•"/>
            </a:pPr>
            <a:r>
              <a:rPr lang="en-US" sz="2000" dirty="0"/>
              <a:t>beginning with the 2013-2014 PSSA and the spring 2013-2014 Keystone Exams the following will be added to the answer book for the student response—</a:t>
            </a:r>
          </a:p>
          <a:p>
            <a:pPr lvl="3">
              <a:buFont typeface="Arial" pitchFamily="34" charset="0"/>
              <a:buChar char="•"/>
            </a:pPr>
            <a:r>
              <a:rPr lang="en-US" dirty="0" smtClean="0"/>
              <a:t>By </a:t>
            </a:r>
            <a:r>
              <a:rPr lang="en-US" dirty="0"/>
              <a:t>marking this bubble, I verify that I understand the “Code of Conduct for Test Takers” that my test administrator has reviewed with me.</a:t>
            </a:r>
          </a:p>
          <a:p>
            <a:pPr lvl="3">
              <a:buFont typeface="Arial" pitchFamily="34" charset="0"/>
              <a:buChar char="•"/>
            </a:pPr>
            <a:r>
              <a:rPr lang="en-US" dirty="0" smtClean="0"/>
              <a:t>For </a:t>
            </a:r>
            <a:r>
              <a:rPr lang="en-US" dirty="0"/>
              <a:t>the online mode there will be a question at the end of the test after the student clicks Complete, Yes or No: I understand the “Code of Conduct for Test Takers” that my test administrator has reviewed with me.</a:t>
            </a:r>
          </a:p>
          <a:p>
            <a:pPr lvl="2">
              <a:buFont typeface="Arial" pitchFamily="34" charset="0"/>
              <a:buChar char="•"/>
            </a:pPr>
            <a:r>
              <a:rPr lang="en-US" dirty="0" smtClean="0"/>
              <a:t>Added </a:t>
            </a:r>
            <a:r>
              <a:rPr lang="en-US" dirty="0"/>
              <a:t>in all “Directions for Administration”: </a:t>
            </a:r>
            <a:r>
              <a:rPr lang="en-US" i="1" dirty="0"/>
              <a:t>it is essential   that all students understand the importance of each point in the code of conduct before testing begins.</a:t>
            </a:r>
            <a:endParaRPr lang="en-US" i="1"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xmlns="" val="81158401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762000"/>
          </a:xfrm>
        </p:spPr>
        <p:txBody>
          <a:bodyPr/>
          <a:lstStyle/>
          <a:p>
            <a:pPr marL="0" indent="0" algn="ctr">
              <a:buNone/>
            </a:pPr>
            <a:r>
              <a:rPr lang="en-US" sz="2400" dirty="0" smtClean="0"/>
              <a:t>Grade 7 Selected Response (3 points)</a:t>
            </a:r>
            <a:endParaRPr lang="en-US" sz="2400" dirty="0"/>
          </a:p>
        </p:txBody>
      </p:sp>
      <p:pic>
        <p:nvPicPr>
          <p:cNvPr id="134146" name="Picture 2" descr="C:\Users\dsimaska\Desktop\Getting Ready\ELAG7ESR_print.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66800" y="1371600"/>
            <a:ext cx="6629400" cy="5486400"/>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077908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533400"/>
          </a:xfrm>
        </p:spPr>
        <p:txBody>
          <a:bodyPr/>
          <a:lstStyle/>
          <a:p>
            <a:pPr marL="0" indent="0" algn="ctr">
              <a:buNone/>
            </a:pPr>
            <a:r>
              <a:rPr lang="en-US" sz="2400" dirty="0" smtClean="0"/>
              <a:t>Grade 7 Online Selected Response (3 points)</a:t>
            </a:r>
            <a:endParaRPr lang="en-US" sz="2400" dirty="0"/>
          </a:p>
        </p:txBody>
      </p:sp>
      <p:pic>
        <p:nvPicPr>
          <p:cNvPr id="133122" name="Picture 2" descr="C:\Users\dsimaska\Desktop\Getting Ready\ELAG7ESRPart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1371600"/>
            <a:ext cx="8229600" cy="541019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788514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sz="2400" dirty="0" smtClean="0"/>
              <a:t>Grade 7 Online Selected Response (3 points)</a:t>
            </a:r>
            <a:endParaRPr lang="en-US" sz="2400" dirty="0"/>
          </a:p>
        </p:txBody>
      </p:sp>
      <p:pic>
        <p:nvPicPr>
          <p:cNvPr id="4" name="Picture 2" descr="C:\Users\dsimaska\Desktop\Getting Ready\ELAG7ESRPart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99548" y="1371600"/>
            <a:ext cx="8187251" cy="541492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284683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sz="2400" dirty="0" smtClean="0"/>
              <a:t>Grade 4 Selected Response (3 points)</a:t>
            </a:r>
            <a:endParaRPr lang="en-US" sz="2400" dirty="0"/>
          </a:p>
        </p:txBody>
      </p:sp>
      <p:pic>
        <p:nvPicPr>
          <p:cNvPr id="134146" name="Picture 2" descr="C:\Users\khelm\AppData\Local\Microsoft\Windows\Temporary Internet Files\Content.Outlook\0US3TGUC\Smpl_Reading_G4_ESR3_Paper (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66800" y="1600200"/>
            <a:ext cx="7181850" cy="49339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099231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685800"/>
          </a:xfrm>
        </p:spPr>
        <p:txBody>
          <a:bodyPr/>
          <a:lstStyle/>
          <a:p>
            <a:pPr marL="0" indent="0" algn="ctr">
              <a:buNone/>
            </a:pPr>
            <a:r>
              <a:rPr lang="en-US" sz="2400" dirty="0" smtClean="0"/>
              <a:t>Grade 4 Online Selected Response (3 points)</a:t>
            </a:r>
            <a:endParaRPr lang="en-US" sz="2400" dirty="0"/>
          </a:p>
        </p:txBody>
      </p:sp>
      <p:pic>
        <p:nvPicPr>
          <p:cNvPr id="135170" name="Picture 2" descr="C:\Users\khelm\AppData\Local\Microsoft\Windows\Temporary Internet Files\Content.Outlook\0US3TGUC\Smpl_Reading_G4_ESR3_Online p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5800" y="1524000"/>
            <a:ext cx="7620000" cy="5334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0150921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a:xfrm>
            <a:off x="381000" y="914400"/>
            <a:ext cx="8229600" cy="762000"/>
          </a:xfrm>
        </p:spPr>
        <p:txBody>
          <a:bodyPr/>
          <a:lstStyle/>
          <a:p>
            <a:pPr marL="0" indent="0" algn="ctr">
              <a:buNone/>
            </a:pPr>
            <a:r>
              <a:rPr lang="en-US" sz="2400" dirty="0"/>
              <a:t>Grade 4 Online Selected Response (3 points)</a:t>
            </a:r>
          </a:p>
        </p:txBody>
      </p:sp>
      <p:pic>
        <p:nvPicPr>
          <p:cNvPr id="136194" name="Picture 2" descr="C:\Users\khelm\AppData\Local\Microsoft\Windows\Temporary Internet Files\Content.Outlook\0US3TGUC\Smpl_Reading_G4_ESR3_Online p2.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 y="1524000"/>
            <a:ext cx="7696200" cy="515094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54235455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English Language Learners</a:t>
            </a:r>
            <a:br>
              <a:rPr lang="en-US" dirty="0"/>
            </a:br>
            <a:r>
              <a:rPr lang="en-US" dirty="0"/>
              <a:t>(ELLs)</a:t>
            </a:r>
          </a:p>
        </p:txBody>
      </p:sp>
    </p:spTree>
    <p:extLst>
      <p:ext uri="{BB962C8B-B14F-4D97-AF65-F5344CB8AC3E}">
        <p14:creationId xmlns:p14="http://schemas.microsoft.com/office/powerpoint/2010/main" xmlns="" val="237027765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654050" y="977900"/>
            <a:ext cx="7772400" cy="1143000"/>
          </a:xfrm>
        </p:spPr>
        <p:txBody>
          <a:bodyPr/>
          <a:lstStyle/>
          <a:p>
            <a:pPr eaLnBrk="1" hangingPunct="1"/>
            <a:r>
              <a:rPr lang="en-US" sz="4000" b="1" dirty="0" smtClean="0">
                <a:solidFill>
                  <a:schemeClr val="tx1"/>
                </a:solidFill>
              </a:rPr>
              <a:t>Student’s English Language Learner (ELL) statuses:</a:t>
            </a:r>
          </a:p>
        </p:txBody>
      </p:sp>
      <p:sp>
        <p:nvSpPr>
          <p:cNvPr id="75780" name="Rectangle 4"/>
          <p:cNvSpPr>
            <a:spLocks noGrp="1" noChangeArrowheads="1"/>
          </p:cNvSpPr>
          <p:nvPr>
            <p:ph idx="1"/>
          </p:nvPr>
        </p:nvSpPr>
        <p:spPr>
          <a:xfrm>
            <a:off x="473075" y="2332038"/>
            <a:ext cx="8229600" cy="4083050"/>
          </a:xfrm>
          <a:noFill/>
        </p:spPr>
        <p:txBody>
          <a:bodyPr/>
          <a:lstStyle/>
          <a:p>
            <a:pPr eaLnBrk="1" hangingPunct="1"/>
            <a:endParaRPr lang="en-US" sz="3600" dirty="0" smtClean="0"/>
          </a:p>
          <a:p>
            <a:pPr eaLnBrk="1" hangingPunct="1"/>
            <a:endParaRPr lang="en-US" dirty="0" smtClean="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
        <p:nvSpPr>
          <p:cNvPr id="75781" name="Rectangle 5"/>
          <p:cNvSpPr>
            <a:spLocks noChangeArrowheads="1"/>
          </p:cNvSpPr>
          <p:nvPr/>
        </p:nvSpPr>
        <p:spPr bwMode="auto">
          <a:xfrm>
            <a:off x="152400" y="2667000"/>
            <a:ext cx="8780463"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eaLnBrk="1" hangingPunct="1">
              <a:lnSpc>
                <a:spcPct val="90000"/>
              </a:lnSpc>
              <a:spcBef>
                <a:spcPct val="20000"/>
              </a:spcBef>
              <a:buClr>
                <a:schemeClr val="tx1"/>
              </a:buClr>
              <a:buSzPct val="75000"/>
              <a:buFont typeface="Wingdings" pitchFamily="2" charset="2"/>
              <a:buChar char="§"/>
            </a:pPr>
            <a:r>
              <a:rPr lang="en-US" sz="2000" dirty="0"/>
              <a:t>ELL and enrolled in a U.S. school </a:t>
            </a:r>
            <a:r>
              <a:rPr lang="en-US" sz="2000" b="1" u="sng" dirty="0"/>
              <a:t>after</a:t>
            </a:r>
            <a:r>
              <a:rPr lang="en-US" sz="2000" dirty="0"/>
              <a:t> </a:t>
            </a:r>
            <a:r>
              <a:rPr lang="en-US" sz="2000" dirty="0" smtClean="0"/>
              <a:t>May 3, 2013 (previous </a:t>
            </a:r>
            <a:r>
              <a:rPr lang="en-US" sz="2000" dirty="0"/>
              <a:t>enrollment in Puerto Rico is not considered as enrollment in U.S. schools</a:t>
            </a:r>
            <a:r>
              <a:rPr lang="en-US" sz="2000" dirty="0" smtClean="0"/>
              <a:t>) </a:t>
            </a:r>
            <a:r>
              <a:rPr lang="en-US" sz="2000" dirty="0"/>
              <a:t>– Excused from PSSA Reading.</a:t>
            </a:r>
          </a:p>
          <a:p>
            <a:pPr marL="609600" indent="-609600" eaLnBrk="1" hangingPunct="1">
              <a:lnSpc>
                <a:spcPct val="90000"/>
              </a:lnSpc>
              <a:spcBef>
                <a:spcPct val="20000"/>
              </a:spcBef>
              <a:buClr>
                <a:schemeClr val="tx1"/>
              </a:buClr>
              <a:buSzPct val="75000"/>
              <a:buFont typeface="Wingdings" pitchFamily="2" charset="2"/>
              <a:buChar char="§"/>
            </a:pPr>
            <a:r>
              <a:rPr lang="en-US" sz="2000" dirty="0"/>
              <a:t>ELL and enrolled in a U.S. school </a:t>
            </a:r>
            <a:r>
              <a:rPr lang="en-US" sz="2000" b="1" u="sng" dirty="0"/>
              <a:t>on or before</a:t>
            </a:r>
            <a:r>
              <a:rPr lang="en-US" sz="2000" dirty="0"/>
              <a:t> </a:t>
            </a:r>
            <a:r>
              <a:rPr lang="en-US" sz="2000" dirty="0" smtClean="0"/>
              <a:t>May 3, 2013 – </a:t>
            </a:r>
            <a:r>
              <a:rPr lang="en-US" sz="2000" dirty="0"/>
              <a:t>Must take all PSSA subjects.</a:t>
            </a:r>
          </a:p>
          <a:p>
            <a:pPr marL="609600" indent="-609600" eaLnBrk="1" hangingPunct="1">
              <a:lnSpc>
                <a:spcPct val="90000"/>
              </a:lnSpc>
              <a:spcBef>
                <a:spcPct val="20000"/>
              </a:spcBef>
              <a:buClr>
                <a:schemeClr val="tx1"/>
              </a:buClr>
              <a:buSzPct val="75000"/>
              <a:buFont typeface="Wingdings" pitchFamily="2" charset="2"/>
              <a:buChar char="§"/>
            </a:pPr>
            <a:r>
              <a:rPr lang="en-US" sz="2000" dirty="0"/>
              <a:t>Exited an ESL/bilingual program and in the first year of </a:t>
            </a:r>
            <a:r>
              <a:rPr lang="en-US" sz="2000" dirty="0" smtClean="0"/>
              <a:t>monitoring </a:t>
            </a:r>
            <a:r>
              <a:rPr lang="en-US" sz="2000" dirty="0"/>
              <a:t>– Must take all PSSA subjects.</a:t>
            </a:r>
          </a:p>
          <a:p>
            <a:pPr marL="609600" indent="-609600" eaLnBrk="1" hangingPunct="1">
              <a:lnSpc>
                <a:spcPct val="90000"/>
              </a:lnSpc>
              <a:spcBef>
                <a:spcPct val="20000"/>
              </a:spcBef>
              <a:buClr>
                <a:schemeClr val="tx1"/>
              </a:buClr>
              <a:buSzPct val="75000"/>
              <a:buFont typeface="Wingdings" pitchFamily="2" charset="2"/>
              <a:buChar char="§"/>
            </a:pPr>
            <a:r>
              <a:rPr lang="en-US" sz="2000" dirty="0"/>
              <a:t>Exited an ESL/bilingual program and in the second year of </a:t>
            </a:r>
            <a:r>
              <a:rPr lang="en-US" sz="2000" dirty="0" smtClean="0"/>
              <a:t>monitoring </a:t>
            </a:r>
            <a:r>
              <a:rPr lang="en-US" sz="2000" dirty="0"/>
              <a:t>– Must take all PSSA subjects</a:t>
            </a:r>
            <a:r>
              <a:rPr lang="en-US" sz="2000" dirty="0" smtClean="0"/>
              <a:t>.</a:t>
            </a:r>
          </a:p>
          <a:p>
            <a:pPr marL="609600" indent="-609600" eaLnBrk="1" hangingPunct="1">
              <a:lnSpc>
                <a:spcPct val="90000"/>
              </a:lnSpc>
              <a:spcBef>
                <a:spcPct val="20000"/>
              </a:spcBef>
              <a:buClr>
                <a:schemeClr val="tx1"/>
              </a:buClr>
              <a:buSzPct val="75000"/>
              <a:buFont typeface="Wingdings" pitchFamily="2" charset="2"/>
              <a:buChar char="§"/>
            </a:pPr>
            <a:r>
              <a:rPr lang="en-US" sz="2000" dirty="0">
                <a:latin typeface="Arial"/>
                <a:ea typeface="Times New Roman"/>
              </a:rPr>
              <a:t>Former English Language Learner and no longer </a:t>
            </a:r>
            <a:r>
              <a:rPr lang="en-US" sz="2000" dirty="0" smtClean="0">
                <a:latin typeface="Arial"/>
                <a:ea typeface="Times New Roman"/>
              </a:rPr>
              <a:t>monitored.</a:t>
            </a:r>
            <a:endParaRPr lang="en-US" sz="2000" dirty="0"/>
          </a:p>
        </p:txBody>
      </p:sp>
    </p:spTree>
    <p:extLst>
      <p:ext uri="{BB962C8B-B14F-4D97-AF65-F5344CB8AC3E}">
        <p14:creationId xmlns:p14="http://schemas.microsoft.com/office/powerpoint/2010/main" xmlns="" val="3512330639"/>
      </p:ext>
    </p:extLst>
  </p:cSld>
  <p:clrMapOvr>
    <a:masterClrMapping/>
  </p:clrMapOv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381000" y="914400"/>
            <a:ext cx="8229600" cy="1073150"/>
          </a:xfrm>
        </p:spPr>
        <p:txBody>
          <a:bodyPr/>
          <a:lstStyle/>
          <a:p>
            <a:pPr eaLnBrk="1" hangingPunct="1"/>
            <a:r>
              <a:rPr lang="en-US" b="1" dirty="0" smtClean="0">
                <a:solidFill>
                  <a:schemeClr val="tx1"/>
                </a:solidFill>
              </a:rPr>
              <a:t>ELLs and PSSA Reading</a:t>
            </a:r>
          </a:p>
        </p:txBody>
      </p:sp>
      <p:sp>
        <p:nvSpPr>
          <p:cNvPr id="76803" name="Rectangle 3"/>
          <p:cNvSpPr>
            <a:spLocks noGrp="1" noChangeArrowheads="1"/>
          </p:cNvSpPr>
          <p:nvPr>
            <p:ph idx="1"/>
          </p:nvPr>
        </p:nvSpPr>
        <p:spPr>
          <a:xfrm>
            <a:off x="282575" y="2152650"/>
            <a:ext cx="8229600" cy="4525963"/>
          </a:xfrm>
          <a:noFill/>
        </p:spPr>
        <p:txBody>
          <a:bodyPr/>
          <a:lstStyle/>
          <a:p>
            <a:r>
              <a:rPr lang="en-US" sz="2400" dirty="0" smtClean="0"/>
              <a:t>Students who are expected to exit LEP (ESL) services, even in their first year in a U.S. school, should take the PSSA Reading test.  This is because PSSA Reading test scores are used as part of the exit criteria for those services.  Students who do not take the PSSA will not have the opportunity to register a PSSA score for program exit.</a:t>
            </a:r>
          </a:p>
          <a:p>
            <a:r>
              <a:rPr lang="en-US" sz="2400" dirty="0"/>
              <a:t>Accommodations for ELLs are in the 2013-2014 Assessment Handbook for ELLs posted on the PDE website.</a:t>
            </a:r>
          </a:p>
          <a:p>
            <a:pPr marL="0" indent="0">
              <a:buNone/>
            </a:pPr>
            <a:endParaRPr lang="en-US" sz="2400" dirty="0" smtClean="0"/>
          </a:p>
        </p:txBody>
      </p:sp>
      <p:sp>
        <p:nvSpPr>
          <p:cNvPr id="1533956" name="Rectangle 4"/>
          <p:cNvSpPr>
            <a:spLocks noChangeArrowheads="1"/>
          </p:cNvSpPr>
          <p:nvPr/>
        </p:nvSpPr>
        <p:spPr bwMode="auto">
          <a:xfrm>
            <a:off x="8931275" y="6616700"/>
            <a:ext cx="180975" cy="241300"/>
          </a:xfrm>
          <a:prstGeom prst="rect">
            <a:avLst/>
          </a:prstGeom>
          <a:noFill/>
          <a:ln w="12700">
            <a:noFill/>
            <a:miter lim="800000"/>
            <a:headEnd/>
            <a:tailEnd/>
          </a:ln>
          <a:effectLst/>
        </p:spPr>
        <p:txBody>
          <a:bodyPr wrap="none" lIns="90488" tIns="44450" rIns="90488" bIns="44450">
            <a:spAutoFit/>
          </a:bodyPr>
          <a:lstStyle/>
          <a:p>
            <a:pPr algn="ctr">
              <a:defRPr/>
            </a:pPr>
            <a:endParaRPr lang="en-US" sz="1000" b="1" dirty="0">
              <a:effectLst>
                <a:outerShdw blurRad="38100" dist="38100" dir="2700000" algn="tl">
                  <a:srgbClr val="C0C0C0"/>
                </a:outerShdw>
              </a:effectLst>
              <a:latin typeface="Times New Roman" pitchFamily="18" charset="0"/>
            </a:endParaRPr>
          </a:p>
        </p:txBody>
      </p:sp>
    </p:spTree>
    <p:extLst>
      <p:ext uri="{BB962C8B-B14F-4D97-AF65-F5344CB8AC3E}">
        <p14:creationId xmlns:p14="http://schemas.microsoft.com/office/powerpoint/2010/main" xmlns="" val="3277068916"/>
      </p:ext>
    </p:extLst>
  </p:cSld>
  <p:clrMapOvr>
    <a:masterClrMapping/>
  </p:clrMapOvr>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447800"/>
            <a:ext cx="8229600" cy="4525963"/>
          </a:xfrm>
        </p:spPr>
        <p:txBody>
          <a:bodyPr/>
          <a:lstStyle/>
          <a:p>
            <a:pPr marL="0" indent="0" algn="ctr">
              <a:buNone/>
            </a:pPr>
            <a:endParaRPr lang="en-US" sz="4800" b="1" dirty="0" smtClean="0">
              <a:solidFill>
                <a:srgbClr val="000099"/>
              </a:solidFill>
              <a:ea typeface="+mj-ea"/>
              <a:cs typeface="+mj-cs"/>
            </a:endParaRPr>
          </a:p>
          <a:p>
            <a:pPr marL="0" indent="0" algn="ctr">
              <a:buNone/>
            </a:pPr>
            <a:r>
              <a:rPr lang="en-US" sz="4800" b="1" dirty="0" smtClean="0">
                <a:ea typeface="+mj-ea"/>
                <a:cs typeface="+mj-cs"/>
              </a:rPr>
              <a:t>PSSA</a:t>
            </a:r>
            <a:r>
              <a:rPr lang="en-US" sz="4800" b="1" dirty="0">
                <a:ea typeface="+mj-ea"/>
                <a:cs typeface="+mj-cs"/>
              </a:rPr>
              <a:t/>
            </a:r>
            <a:br>
              <a:rPr lang="en-US" sz="4800" b="1" dirty="0">
                <a:ea typeface="+mj-ea"/>
                <a:cs typeface="+mj-cs"/>
              </a:rPr>
            </a:br>
            <a:r>
              <a:rPr lang="en-US" sz="4800" b="1" dirty="0">
                <a:ea typeface="+mj-ea"/>
                <a:cs typeface="+mj-cs"/>
              </a:rPr>
              <a:t>Writing</a:t>
            </a:r>
            <a:br>
              <a:rPr lang="en-US" sz="4800" b="1" dirty="0">
                <a:ea typeface="+mj-ea"/>
                <a:cs typeface="+mj-cs"/>
              </a:rPr>
            </a:br>
            <a:r>
              <a:rPr lang="en-US" sz="4800" b="1" dirty="0">
                <a:ea typeface="+mj-ea"/>
                <a:cs typeface="+mj-cs"/>
              </a:rPr>
              <a:t>Assessment</a:t>
            </a:r>
            <a:br>
              <a:rPr lang="en-US" sz="4800" b="1" dirty="0">
                <a:ea typeface="+mj-ea"/>
                <a:cs typeface="+mj-cs"/>
              </a:rPr>
            </a:br>
            <a:r>
              <a:rPr lang="en-US" sz="4800" b="1" dirty="0" smtClean="0">
                <a:ea typeface="+mj-ea"/>
                <a:cs typeface="+mj-cs"/>
              </a:rPr>
              <a:t>2014</a:t>
            </a:r>
            <a:endParaRPr lang="en-US" sz="4800" b="1" dirty="0"/>
          </a:p>
        </p:txBody>
      </p:sp>
    </p:spTree>
    <p:extLst>
      <p:ext uri="{BB962C8B-B14F-4D97-AF65-F5344CB8AC3E}">
        <p14:creationId xmlns:p14="http://schemas.microsoft.com/office/powerpoint/2010/main" xmlns="" val="20348278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sz="2400" dirty="0" smtClean="0"/>
              <a:t>Additions for test administration:</a:t>
            </a:r>
          </a:p>
          <a:p>
            <a:pPr lvl="2">
              <a:buFont typeface="Arial" pitchFamily="34" charset="0"/>
              <a:buChar char="•"/>
            </a:pPr>
            <a:r>
              <a:rPr lang="en-US" sz="2000" dirty="0"/>
              <a:t>Added to the “Handbook for Assessment Coordinators” in the Procedures for Completing the Materials Accountability Form:  </a:t>
            </a:r>
            <a:r>
              <a:rPr lang="en-US" sz="2000" i="1" dirty="0"/>
              <a:t>in the interest of test security it is of the utmost importance that the District Assessment Coordinator, School Assessment Coordinator, and persons responsible for handling test materials can account for these materials </a:t>
            </a:r>
            <a:r>
              <a:rPr lang="en-US" sz="2000" b="1" i="1" dirty="0"/>
              <a:t>at all times.  </a:t>
            </a:r>
            <a:r>
              <a:rPr lang="en-US" sz="2000" i="1" dirty="0"/>
              <a:t>Failure to account for and return (see Part VIII—Return of Assessment Materials) test materials can result in serious consequences as this may present a breach in test security</a:t>
            </a:r>
            <a:r>
              <a:rPr lang="en-US" sz="2000" i="1" dirty="0" smtClean="0"/>
              <a:t>.</a:t>
            </a:r>
          </a:p>
          <a:p>
            <a:pPr lvl="2">
              <a:buFont typeface="Arial" pitchFamily="34" charset="0"/>
              <a:buChar char="•"/>
            </a:pPr>
            <a:r>
              <a:rPr lang="en-US" sz="2000" dirty="0"/>
              <a:t>References in the Keystone Exam’s “Handbook for Assessment Coordinators” and all Keystone Exams’ “Directions for Administration” indicate each module </a:t>
            </a:r>
            <a:r>
              <a:rPr lang="en-US" sz="2000" b="1" dirty="0"/>
              <a:t>must </a:t>
            </a:r>
            <a:r>
              <a:rPr lang="en-US" sz="2000" dirty="0"/>
              <a:t>be scheduled as a separate exam session.  Modules may be scheduled AM and PM of the same day or on separate days.</a:t>
            </a:r>
          </a:p>
          <a:p>
            <a:pPr marL="914400" lvl="2" indent="0">
              <a:buNone/>
            </a:pPr>
            <a:endParaRPr lang="en-US" sz="2000" i="1" dirty="0"/>
          </a:p>
          <a:p>
            <a:pPr lvl="2">
              <a:buFont typeface="Arial" pitchFamily="34" charset="0"/>
              <a:buChar char="•"/>
            </a:pPr>
            <a:endParaRPr lang="en-US" sz="2000" dirty="0" smtClean="0"/>
          </a:p>
          <a:p>
            <a:pPr marL="914400" lvl="2" indent="0">
              <a:buNone/>
            </a:pPr>
            <a:endParaRPr lang="en-US" sz="2000" dirty="0" smtClean="0"/>
          </a:p>
          <a:p>
            <a:pPr lvl="2">
              <a:buFont typeface="Arial" pitchFamily="34" charset="0"/>
              <a:buChar char="•"/>
            </a:pPr>
            <a:endParaRPr lang="en-US" dirty="0" smtClean="0"/>
          </a:p>
          <a:p>
            <a:pPr lvl="2">
              <a:buFont typeface="Arial" pitchFamily="34" charset="0"/>
              <a:buChar char="•"/>
            </a:pPr>
            <a:endParaRPr lang="en-US" dirty="0" smtClean="0"/>
          </a:p>
          <a:p>
            <a:pPr lvl="2">
              <a:buFont typeface="Arial" pitchFamily="34" charset="0"/>
              <a:buChar char="•"/>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xmlns="" val="187914317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a:solidFill>
                  <a:schemeClr val="tx1"/>
                </a:solidFill>
              </a:rPr>
              <a:t>Writing </a:t>
            </a:r>
            <a:r>
              <a:rPr lang="en-US" b="1" dirty="0" smtClean="0">
                <a:solidFill>
                  <a:schemeClr val="tx1"/>
                </a:solidFill>
              </a:rPr>
              <a:t>2014</a:t>
            </a:r>
            <a:endParaRPr lang="en-US" b="1" dirty="0">
              <a:solidFill>
                <a:schemeClr val="tx1"/>
              </a:solidFill>
            </a:endParaRPr>
          </a:p>
        </p:txBody>
      </p:sp>
      <p:sp>
        <p:nvSpPr>
          <p:cNvPr id="3" name="Content Placeholder 2"/>
          <p:cNvSpPr>
            <a:spLocks noGrp="1"/>
          </p:cNvSpPr>
          <p:nvPr>
            <p:ph idx="1"/>
          </p:nvPr>
        </p:nvSpPr>
        <p:spPr>
          <a:xfrm>
            <a:off x="457200" y="2209800"/>
            <a:ext cx="8229600" cy="4267200"/>
          </a:xfrm>
        </p:spPr>
        <p:txBody>
          <a:bodyPr/>
          <a:lstStyle/>
          <a:p>
            <a:pPr lvl="0">
              <a:buClr>
                <a:schemeClr val="tx1"/>
              </a:buClr>
              <a:buSzPct val="75000"/>
              <a:buFont typeface="Wingdings" pitchFamily="2" charset="2"/>
              <a:buChar char="§"/>
            </a:pPr>
            <a:r>
              <a:rPr lang="en-US" sz="2400" dirty="0"/>
              <a:t>Alignment: PA Academic Standards 1.4 &amp; 1.5 (not the PCS)</a:t>
            </a:r>
          </a:p>
          <a:p>
            <a:pPr lvl="0">
              <a:buClr>
                <a:schemeClr val="tx1"/>
              </a:buClr>
              <a:buSzPct val="75000"/>
              <a:buFont typeface="Wingdings" pitchFamily="2" charset="2"/>
              <a:buChar char="§"/>
            </a:pPr>
            <a:r>
              <a:rPr lang="en-US" sz="2400" dirty="0"/>
              <a:t>All Students in Grades 5, 8</a:t>
            </a:r>
          </a:p>
          <a:p>
            <a:pPr lvl="0">
              <a:buClr>
                <a:schemeClr val="tx1"/>
              </a:buClr>
              <a:buSzPct val="75000"/>
              <a:buFont typeface="Wingdings" pitchFamily="2" charset="2"/>
              <a:buChar char="§"/>
            </a:pPr>
            <a:r>
              <a:rPr lang="en-US" sz="2400" dirty="0"/>
              <a:t>Exceptions: ELL students in first 12 months and PASA students ( PASA students take a teacher created and scored alternate writing test based on IEP goals, stored in the IEP folder)</a:t>
            </a:r>
          </a:p>
          <a:p>
            <a:pPr lvl="0">
              <a:buClr>
                <a:schemeClr val="tx1"/>
              </a:buClr>
              <a:buSzPct val="75000"/>
              <a:buFont typeface="Wingdings" pitchFamily="2" charset="2"/>
              <a:buChar char="§"/>
            </a:pPr>
            <a:r>
              <a:rPr lang="en-US" sz="2400" dirty="0"/>
              <a:t>Multiple-Choice: measure conventions</a:t>
            </a:r>
          </a:p>
          <a:p>
            <a:pPr lvl="0">
              <a:buClr>
                <a:schemeClr val="tx1"/>
              </a:buClr>
              <a:buSzPct val="75000"/>
              <a:buFont typeface="Wingdings" pitchFamily="2" charset="2"/>
              <a:buChar char="§"/>
            </a:pPr>
            <a:r>
              <a:rPr lang="en-US" sz="2400" dirty="0"/>
              <a:t>Writing Prompts: measure composition skills and conventions</a:t>
            </a:r>
          </a:p>
          <a:p>
            <a:pPr lvl="0">
              <a:buClr>
                <a:schemeClr val="tx1"/>
              </a:buClr>
              <a:buSzPct val="75000"/>
              <a:buFont typeface="Wingdings" pitchFamily="2" charset="2"/>
              <a:buChar char="§"/>
            </a:pPr>
            <a:r>
              <a:rPr lang="en-US" sz="2400" dirty="0"/>
              <a:t>Mode-specific Scoring Guidelines for composition </a:t>
            </a:r>
          </a:p>
          <a:p>
            <a:pPr lvl="0">
              <a:buClr>
                <a:schemeClr val="tx1"/>
              </a:buClr>
              <a:buSzPct val="75000"/>
              <a:buFont typeface="Wingdings" pitchFamily="2" charset="2"/>
              <a:buChar char="§"/>
            </a:pPr>
            <a:r>
              <a:rPr lang="en-US" sz="2400" dirty="0"/>
              <a:t>Conventions scored separately</a:t>
            </a:r>
          </a:p>
          <a:p>
            <a:pPr marL="0" indent="0">
              <a:buNone/>
            </a:pPr>
            <a:endParaRPr lang="en-US" dirty="0"/>
          </a:p>
        </p:txBody>
      </p:sp>
    </p:spTree>
    <p:extLst>
      <p:ext uri="{BB962C8B-B14F-4D97-AF65-F5344CB8AC3E}">
        <p14:creationId xmlns:p14="http://schemas.microsoft.com/office/powerpoint/2010/main" xmlns="" val="185553295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n-US" b="1" dirty="0" smtClean="0">
                <a:solidFill>
                  <a:schemeClr val="tx1"/>
                </a:solidFill>
              </a:rPr>
              <a:t>2014 Writing Test Format</a:t>
            </a:r>
          </a:p>
        </p:txBody>
      </p:sp>
      <p:pic>
        <p:nvPicPr>
          <p:cNvPr id="129026" name="Picture 2"/>
          <p:cNvPicPr>
            <a:picLocks noGrp="1" noChangeAspect="1" noChangeArrowheads="1"/>
          </p:cNvPicPr>
          <p:nvPr>
            <p:ph sz="half"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914400" y="1981200"/>
            <a:ext cx="7467600" cy="3429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062003068"/>
      </p:ext>
    </p:extLst>
  </p:cSld>
  <p:clrMapOvr>
    <a:masterClrMapping/>
  </p:clrMapOvr>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b="1" dirty="0"/>
              <a:t>2014 Writing Test </a:t>
            </a:r>
            <a:r>
              <a:rPr lang="en-US" b="1" dirty="0" smtClean="0"/>
              <a:t>Format</a:t>
            </a:r>
            <a:endParaRPr lang="en-US" b="1" dirty="0"/>
          </a:p>
        </p:txBody>
      </p:sp>
      <p:sp>
        <p:nvSpPr>
          <p:cNvPr id="6" name="Content Placeholder 5"/>
          <p:cNvSpPr>
            <a:spLocks noGrp="1"/>
          </p:cNvSpPr>
          <p:nvPr>
            <p:ph idx="1"/>
          </p:nvPr>
        </p:nvSpPr>
        <p:spPr>
          <a:xfrm>
            <a:off x="457200" y="1600201"/>
            <a:ext cx="8229600" cy="4800599"/>
          </a:xfrm>
        </p:spPr>
        <p:txBody>
          <a:bodyPr/>
          <a:lstStyle/>
          <a:p>
            <a:pPr>
              <a:buFont typeface="Wingdings" pitchFamily="2" charset="2"/>
              <a:buChar char="§"/>
            </a:pPr>
            <a:r>
              <a:rPr lang="en-US" sz="2000" dirty="0" smtClean="0"/>
              <a:t>Online</a:t>
            </a:r>
            <a:r>
              <a:rPr lang="en-US" sz="2000" dirty="0"/>
              <a:t>:</a:t>
            </a:r>
          </a:p>
          <a:p>
            <a:pPr lvl="1">
              <a:buFont typeface="Wingdings" pitchFamily="2" charset="2"/>
              <a:buChar char="§"/>
            </a:pPr>
            <a:r>
              <a:rPr lang="en-US" sz="2000" dirty="0"/>
              <a:t>3 sections (may </a:t>
            </a:r>
            <a:r>
              <a:rPr lang="en-US" sz="2000" dirty="0" smtClean="0"/>
              <a:t>administer sections </a:t>
            </a:r>
            <a:r>
              <a:rPr lang="en-US" sz="2000" dirty="0"/>
              <a:t>1 &amp; 2 in same session)</a:t>
            </a:r>
          </a:p>
          <a:p>
            <a:pPr lvl="1">
              <a:buFont typeface="Wingdings" pitchFamily="2" charset="2"/>
              <a:buChar char="§"/>
            </a:pPr>
            <a:r>
              <a:rPr lang="en-US" sz="2000" dirty="0"/>
              <a:t>Responses selected and typed on computer</a:t>
            </a:r>
          </a:p>
          <a:p>
            <a:pPr lvl="1">
              <a:buFont typeface="Wingdings" pitchFamily="2" charset="2"/>
              <a:buChar char="§"/>
            </a:pPr>
            <a:r>
              <a:rPr lang="en-US" sz="2000" dirty="0"/>
              <a:t>Scratch paper and pencil for pre-writing should be provided</a:t>
            </a:r>
          </a:p>
          <a:p>
            <a:pPr lvl="1">
              <a:buFont typeface="Wingdings" pitchFamily="2" charset="2"/>
              <a:buChar char="§"/>
            </a:pPr>
            <a:r>
              <a:rPr lang="en-US" sz="2000" dirty="0"/>
              <a:t>3,000 characters space for each grade 5 prompt</a:t>
            </a:r>
          </a:p>
          <a:p>
            <a:pPr lvl="1">
              <a:buFont typeface="Wingdings" pitchFamily="2" charset="2"/>
              <a:buChar char="§"/>
            </a:pPr>
            <a:r>
              <a:rPr lang="en-US" sz="2000" dirty="0"/>
              <a:t>5,000 characters space for each grade 8 prompt</a:t>
            </a:r>
          </a:p>
          <a:p>
            <a:pPr lvl="1">
              <a:buFont typeface="Wingdings" pitchFamily="2" charset="2"/>
              <a:buChar char="§"/>
            </a:pPr>
            <a:r>
              <a:rPr lang="en-US" sz="2000" dirty="0"/>
              <a:t>Online test tutorial has same number of characters available</a:t>
            </a:r>
          </a:p>
          <a:p>
            <a:pPr>
              <a:buFont typeface="Wingdings" pitchFamily="2" charset="2"/>
              <a:buChar char="§"/>
            </a:pPr>
            <a:endParaRPr lang="en-US" sz="2000" dirty="0"/>
          </a:p>
          <a:p>
            <a:pPr>
              <a:buFont typeface="Wingdings" pitchFamily="2" charset="2"/>
              <a:buChar char="§"/>
            </a:pPr>
            <a:r>
              <a:rPr lang="en-US" sz="2000" dirty="0"/>
              <a:t>Paper Pencil:</a:t>
            </a:r>
          </a:p>
          <a:p>
            <a:pPr lvl="1">
              <a:buFont typeface="Wingdings" pitchFamily="2" charset="2"/>
              <a:buChar char="§"/>
            </a:pPr>
            <a:r>
              <a:rPr lang="en-US" sz="2000" dirty="0"/>
              <a:t>3 sections (may administer </a:t>
            </a:r>
            <a:r>
              <a:rPr lang="en-US" sz="2000" dirty="0" smtClean="0"/>
              <a:t>sections 1 </a:t>
            </a:r>
            <a:r>
              <a:rPr lang="en-US" sz="2000" dirty="0"/>
              <a:t>&amp; 2 in same session)</a:t>
            </a:r>
          </a:p>
          <a:p>
            <a:pPr lvl="1">
              <a:buFont typeface="Wingdings" pitchFamily="2" charset="2"/>
              <a:buChar char="§"/>
            </a:pPr>
            <a:r>
              <a:rPr lang="en-US" sz="2000" dirty="0"/>
              <a:t>Responses marked/written in test booklet</a:t>
            </a:r>
          </a:p>
          <a:p>
            <a:pPr lvl="1">
              <a:buFont typeface="Wingdings" pitchFamily="2" charset="2"/>
              <a:buChar char="§"/>
            </a:pPr>
            <a:r>
              <a:rPr lang="en-US" sz="2000" dirty="0"/>
              <a:t>Scratch paper for pre-writing should be provided</a:t>
            </a:r>
          </a:p>
          <a:p>
            <a:pPr lvl="1">
              <a:buFont typeface="Wingdings" pitchFamily="2" charset="2"/>
              <a:buChar char="§"/>
            </a:pPr>
            <a:r>
              <a:rPr lang="en-US" sz="2000" dirty="0"/>
              <a:t>2 lined pages for each prompt response</a:t>
            </a:r>
          </a:p>
          <a:p>
            <a:endParaRPr lang="en-US" dirty="0"/>
          </a:p>
        </p:txBody>
      </p:sp>
    </p:spTree>
    <p:extLst>
      <p:ext uri="{BB962C8B-B14F-4D97-AF65-F5344CB8AC3E}">
        <p14:creationId xmlns:p14="http://schemas.microsoft.com/office/powerpoint/2010/main" xmlns="" val="107306540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a:solidFill>
                  <a:schemeClr val="tx1"/>
                </a:solidFill>
              </a:rPr>
              <a:t>How Are Responses Scored?</a:t>
            </a:r>
          </a:p>
        </p:txBody>
      </p:sp>
      <p:sp>
        <p:nvSpPr>
          <p:cNvPr id="3" name="Content Placeholder 2"/>
          <p:cNvSpPr>
            <a:spLocks noGrp="1"/>
          </p:cNvSpPr>
          <p:nvPr>
            <p:ph idx="1"/>
          </p:nvPr>
        </p:nvSpPr>
        <p:spPr>
          <a:xfrm>
            <a:off x="457200" y="1676400"/>
            <a:ext cx="8229600" cy="5029200"/>
          </a:xfrm>
        </p:spPr>
        <p:txBody>
          <a:bodyPr/>
          <a:lstStyle/>
          <a:p>
            <a:pPr lvl="0">
              <a:lnSpc>
                <a:spcPct val="90000"/>
              </a:lnSpc>
              <a:buClr>
                <a:schemeClr val="tx1"/>
              </a:buClr>
              <a:buSzPct val="75000"/>
              <a:buFont typeface="Wingdings" pitchFamily="2" charset="2"/>
              <a:buChar char="§"/>
            </a:pPr>
            <a:r>
              <a:rPr lang="en-US" sz="2400" dirty="0"/>
              <a:t>Writing prompt responses scored by hand (with 10 percent read twice)</a:t>
            </a:r>
          </a:p>
          <a:p>
            <a:pPr lvl="1">
              <a:lnSpc>
                <a:spcPct val="90000"/>
              </a:lnSpc>
              <a:buClr>
                <a:schemeClr val="tx1"/>
              </a:buClr>
              <a:buSzPct val="75000"/>
              <a:buFont typeface="Wingdings" pitchFamily="2" charset="2"/>
              <a:buChar char="§"/>
            </a:pPr>
            <a:r>
              <a:rPr lang="en-US" sz="2000" dirty="0"/>
              <a:t>Focus, Content, Organization and Style</a:t>
            </a:r>
          </a:p>
          <a:p>
            <a:pPr lvl="2">
              <a:lnSpc>
                <a:spcPct val="90000"/>
              </a:lnSpc>
              <a:buClr>
                <a:schemeClr val="tx1"/>
              </a:buClr>
              <a:buSzPct val="75000"/>
              <a:buFont typeface="Wingdings" pitchFamily="2" charset="2"/>
              <a:buChar char="§"/>
            </a:pPr>
            <a:r>
              <a:rPr lang="en-US" sz="1600" dirty="0"/>
              <a:t>Scored holistically using the 1-4 pts. Mode-specific Scoring Guidelines</a:t>
            </a:r>
          </a:p>
          <a:p>
            <a:pPr lvl="1">
              <a:lnSpc>
                <a:spcPct val="90000"/>
              </a:lnSpc>
              <a:buClr>
                <a:schemeClr val="tx1"/>
              </a:buClr>
              <a:buSzPct val="75000"/>
              <a:buFont typeface="Wingdings" pitchFamily="2" charset="2"/>
              <a:buChar char="§"/>
            </a:pPr>
            <a:r>
              <a:rPr lang="en-US" sz="2000" dirty="0"/>
              <a:t>Editing and Revising</a:t>
            </a:r>
          </a:p>
          <a:p>
            <a:pPr lvl="2">
              <a:lnSpc>
                <a:spcPct val="90000"/>
              </a:lnSpc>
              <a:buClr>
                <a:schemeClr val="tx1"/>
              </a:buClr>
              <a:buSzPct val="75000"/>
              <a:buFont typeface="Wingdings" pitchFamily="2" charset="2"/>
              <a:buChar char="§"/>
            </a:pPr>
            <a:r>
              <a:rPr lang="en-US" sz="1600" dirty="0"/>
              <a:t>Scored separately using the 1-4 pts. Conventions Scoring Guidelines</a:t>
            </a:r>
          </a:p>
          <a:p>
            <a:pPr lvl="0">
              <a:lnSpc>
                <a:spcPct val="90000"/>
              </a:lnSpc>
              <a:buClr>
                <a:schemeClr val="tx1"/>
              </a:buClr>
              <a:buSzPct val="75000"/>
              <a:buFont typeface="Wingdings" pitchFamily="2" charset="2"/>
              <a:buChar char="§"/>
            </a:pPr>
            <a:r>
              <a:rPr lang="en-US" sz="2400" dirty="0"/>
              <a:t>Non-</a:t>
            </a:r>
            <a:r>
              <a:rPr lang="en-US" sz="2400" dirty="0" err="1"/>
              <a:t>scorable</a:t>
            </a:r>
            <a:r>
              <a:rPr lang="en-US" sz="2400" dirty="0"/>
              <a:t>: Illegible; incoherent; insufficient; blank paper</a:t>
            </a:r>
          </a:p>
          <a:p>
            <a:pPr lvl="0">
              <a:lnSpc>
                <a:spcPct val="90000"/>
              </a:lnSpc>
              <a:buClr>
                <a:schemeClr val="tx1"/>
              </a:buClr>
              <a:buSzPct val="75000"/>
              <a:buFont typeface="Wingdings" pitchFamily="2" charset="2"/>
              <a:buChar char="§"/>
            </a:pPr>
            <a:r>
              <a:rPr lang="en-US" sz="2400" dirty="0"/>
              <a:t>Off-prompt: Still receives a Conventions score</a:t>
            </a:r>
          </a:p>
          <a:p>
            <a:pPr lvl="0">
              <a:lnSpc>
                <a:spcPct val="90000"/>
              </a:lnSpc>
              <a:buClr>
                <a:schemeClr val="tx1"/>
              </a:buClr>
              <a:buSzPct val="75000"/>
              <a:buFont typeface="Wingdings" pitchFamily="2" charset="2"/>
              <a:buChar char="§"/>
            </a:pPr>
            <a:r>
              <a:rPr lang="en-US" sz="2400" dirty="0"/>
              <a:t>Off-mode: Loss of one point in Composition score</a:t>
            </a:r>
          </a:p>
          <a:p>
            <a:pPr lvl="0">
              <a:lnSpc>
                <a:spcPct val="90000"/>
              </a:lnSpc>
              <a:buClr>
                <a:schemeClr val="tx1"/>
              </a:buClr>
              <a:buSzPct val="75000"/>
              <a:buFont typeface="Wingdings" pitchFamily="2" charset="2"/>
              <a:buChar char="§"/>
            </a:pPr>
            <a:endParaRPr lang="en-US" sz="2400" dirty="0"/>
          </a:p>
          <a:p>
            <a:pPr lvl="0">
              <a:lnSpc>
                <a:spcPct val="90000"/>
              </a:lnSpc>
              <a:buClr>
                <a:schemeClr val="tx1"/>
              </a:buClr>
              <a:buSzPct val="75000"/>
              <a:buFont typeface="Wingdings" pitchFamily="2" charset="2"/>
              <a:buChar char="§"/>
            </a:pPr>
            <a:r>
              <a:rPr lang="en-US" sz="2400" dirty="0"/>
              <a:t>Bubbled multiple choice responses</a:t>
            </a:r>
          </a:p>
          <a:p>
            <a:pPr lvl="0">
              <a:lnSpc>
                <a:spcPct val="90000"/>
              </a:lnSpc>
              <a:buClr>
                <a:schemeClr val="tx1"/>
              </a:buClr>
              <a:buSzPct val="75000"/>
              <a:buFont typeface="Wingdings" pitchFamily="2" charset="2"/>
              <a:buChar char="§"/>
            </a:pPr>
            <a:r>
              <a:rPr lang="en-US" sz="2400" dirty="0"/>
              <a:t>Machine scored; 1 pt. </a:t>
            </a:r>
            <a:r>
              <a:rPr lang="en-US" sz="2400" dirty="0" smtClean="0"/>
              <a:t>each</a:t>
            </a:r>
            <a:endParaRPr lang="en-US" sz="2400" dirty="0"/>
          </a:p>
        </p:txBody>
      </p:sp>
    </p:spTree>
    <p:extLst>
      <p:ext uri="{BB962C8B-B14F-4D97-AF65-F5344CB8AC3E}">
        <p14:creationId xmlns:p14="http://schemas.microsoft.com/office/powerpoint/2010/main" xmlns="" val="2421449665"/>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11" name="Rectangle 8"/>
          <p:cNvSpPr>
            <a:spLocks noGrp="1" noChangeArrowheads="1"/>
          </p:cNvSpPr>
          <p:nvPr>
            <p:ph type="title"/>
          </p:nvPr>
        </p:nvSpPr>
        <p:spPr>
          <a:xfrm>
            <a:off x="685800" y="762000"/>
            <a:ext cx="7772400" cy="1217613"/>
          </a:xfrm>
        </p:spPr>
        <p:txBody>
          <a:bodyPr/>
          <a:lstStyle/>
          <a:p>
            <a:pPr eaLnBrk="1" hangingPunct="1"/>
            <a:r>
              <a:rPr lang="en-US" b="1" dirty="0" smtClean="0">
                <a:solidFill>
                  <a:schemeClr val="tx1"/>
                </a:solidFill>
              </a:rPr>
              <a:t>Writing Score Points</a:t>
            </a:r>
            <a:r>
              <a:rPr lang="en-US" dirty="0" smtClean="0">
                <a:solidFill>
                  <a:schemeClr val="tx1"/>
                </a:solidFill>
              </a:rPr>
              <a:t> </a:t>
            </a:r>
          </a:p>
        </p:txBody>
      </p:sp>
      <p:graphicFrame>
        <p:nvGraphicFramePr>
          <p:cNvPr id="734250" name="Group 42"/>
          <p:cNvGraphicFramePr>
            <a:graphicFrameLocks noGrp="1"/>
          </p:cNvGraphicFramePr>
          <p:nvPr>
            <p:ph type="tbl" idx="1"/>
            <p:extLst>
              <p:ext uri="{D42A27DB-BD31-4B8C-83A1-F6EECF244321}">
                <p14:modId xmlns:p14="http://schemas.microsoft.com/office/powerpoint/2010/main" xmlns="" val="2486677913"/>
              </p:ext>
            </p:extLst>
          </p:nvPr>
        </p:nvGraphicFramePr>
        <p:xfrm>
          <a:off x="990600" y="1905000"/>
          <a:ext cx="7772400" cy="4205287"/>
        </p:xfrm>
        <a:graphic>
          <a:graphicData uri="http://schemas.openxmlformats.org/drawingml/2006/table">
            <a:tbl>
              <a:tblPr/>
              <a:tblGrid>
                <a:gridCol w="1766888"/>
                <a:gridCol w="2030412"/>
                <a:gridCol w="2208213"/>
                <a:gridCol w="1766887"/>
              </a:tblGrid>
              <a:tr h="1047813">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Multiple</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Choice</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Writing Prompts</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hMerge="1">
                  <a:txBody>
                    <a:bodyPr/>
                    <a:lstStyle/>
                    <a:p>
                      <a:endParaRPr lang="en-US"/>
                    </a:p>
                  </a:txBody>
                  <a:tcPr/>
                </a:tc>
                <a:tc rowSpan="2">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Totals</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r>
              <a:tr h="1046226">
                <a:tc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Conventions</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Mode</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vMerge="1">
                  <a:txBody>
                    <a:bodyPr/>
                    <a:lstStyle/>
                    <a:p>
                      <a:endParaRPr lang="en-US"/>
                    </a:p>
                  </a:txBody>
                  <a:tcPr/>
                </a:tc>
              </a:tr>
              <a:tr h="581060">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12</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84C9F4"/>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8</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84C9F4"/>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80</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84C9F4"/>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400" b="1" i="0" u="none" strike="noStrike" cap="none" normalizeH="0" baseline="0" dirty="0" smtClean="0">
                          <a:ln>
                            <a:noFill/>
                          </a:ln>
                          <a:solidFill>
                            <a:srgbClr val="000099"/>
                          </a:solidFill>
                          <a:effectLst/>
                          <a:latin typeface="Arial" charset="0"/>
                        </a:rPr>
                        <a:t>100</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84C9F4"/>
                    </a:solidFill>
                  </a:tcPr>
                </a:tc>
              </a:tr>
              <a:tr h="1530188">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400" b="0" i="0" u="none" strike="noStrike" cap="none" normalizeH="0" baseline="0" dirty="0" smtClean="0">
                          <a:ln>
                            <a:noFill/>
                          </a:ln>
                          <a:solidFill>
                            <a:srgbClr val="000099"/>
                          </a:solidFill>
                          <a:effectLst>
                            <a:outerShdw blurRad="38100" dist="38100" dir="2700000" algn="tl">
                              <a:srgbClr val="C0C0C0"/>
                            </a:outerShdw>
                          </a:effectLst>
                          <a:latin typeface="Arial" charset="0"/>
                        </a:rPr>
                        <a:t>12 items each worth 1 point each</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chemeClr val="accent6"/>
                          </a:solidFill>
                          <a:effectLst>
                            <a:outerShdw blurRad="38100" dist="38100" dir="2700000" algn="tl">
                              <a:srgbClr val="C0C0C0"/>
                            </a:outerShdw>
                          </a:effectLst>
                          <a:latin typeface="Arial" charset="0"/>
                        </a:rPr>
                        <a:t>(12 X 1) = 12</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400" b="0" i="0" u="none" strike="noStrike" cap="none" normalizeH="0" baseline="0" dirty="0" smtClean="0">
                          <a:ln>
                            <a:noFill/>
                          </a:ln>
                          <a:solidFill>
                            <a:srgbClr val="000099"/>
                          </a:solidFill>
                          <a:effectLst>
                            <a:outerShdw blurRad="38100" dist="38100" dir="2700000" algn="tl">
                              <a:srgbClr val="C0C0C0"/>
                            </a:outerShdw>
                          </a:effectLst>
                          <a:latin typeface="Arial" charset="0"/>
                        </a:rPr>
                        <a:t>2 items each worth a maximum of 4 points each</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400" b="0" i="0" u="none" strike="noStrike" cap="none" normalizeH="0" baseline="0" dirty="0" smtClean="0">
                          <a:ln>
                            <a:noFill/>
                          </a:ln>
                          <a:solidFill>
                            <a:schemeClr val="hlink"/>
                          </a:solidFill>
                          <a:effectLst>
                            <a:outerShdw blurRad="38100" dist="38100" dir="2700000" algn="tl">
                              <a:srgbClr val="C0C0C0"/>
                            </a:outerShdw>
                          </a:effectLst>
                          <a:latin typeface="Arial" charset="0"/>
                        </a:rPr>
                        <a:t> </a:t>
                      </a:r>
                      <a:r>
                        <a:rPr kumimoji="0" lang="en-US" sz="1800" b="1" i="0" u="none" strike="noStrike" cap="none" normalizeH="0" baseline="0" dirty="0" smtClean="0">
                          <a:ln>
                            <a:noFill/>
                          </a:ln>
                          <a:solidFill>
                            <a:schemeClr val="accent6"/>
                          </a:solidFill>
                          <a:effectLst>
                            <a:outerShdw blurRad="38100" dist="38100" dir="2700000" algn="tl">
                              <a:srgbClr val="C0C0C0"/>
                            </a:outerShdw>
                          </a:effectLst>
                          <a:latin typeface="Arial" charset="0"/>
                        </a:rPr>
                        <a:t>(2 X 4 = 8)</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400" b="0" i="0" u="none" strike="noStrike" cap="none" normalizeH="0" baseline="0" dirty="0" smtClean="0">
                          <a:ln>
                            <a:noFill/>
                          </a:ln>
                          <a:solidFill>
                            <a:srgbClr val="000099"/>
                          </a:solidFill>
                          <a:effectLst>
                            <a:outerShdw blurRad="38100" dist="38100" dir="2700000" algn="tl">
                              <a:srgbClr val="C0C0C0"/>
                            </a:outerShdw>
                          </a:effectLst>
                          <a:latin typeface="Arial" charset="0"/>
                        </a:rPr>
                        <a:t>2 items each worth a maximum of 4 points each</a:t>
                      </a:r>
                    </a:p>
                    <a:p>
                      <a:pPr marL="0" marR="0" lvl="0" indent="0" algn="l"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400" b="0" i="0" u="none" strike="noStrike" cap="none" normalizeH="0" baseline="0" dirty="0" smtClean="0">
                          <a:ln>
                            <a:noFill/>
                          </a:ln>
                          <a:solidFill>
                            <a:srgbClr val="000099"/>
                          </a:solidFill>
                          <a:effectLst>
                            <a:outerShdw blurRad="38100" dist="38100" dir="2700000" algn="tl">
                              <a:srgbClr val="C0C0C0"/>
                            </a:outerShdw>
                          </a:effectLst>
                          <a:latin typeface="Arial" charset="0"/>
                        </a:rPr>
                        <a:t>(The raw score is multiplied by 10)</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chemeClr val="accent6"/>
                          </a:solidFill>
                          <a:effectLst/>
                          <a:latin typeface="Arial" charset="0"/>
                        </a:rPr>
                        <a:t>(2 X 4) X 10 = 80</a:t>
                      </a:r>
                    </a:p>
                  </a:txBody>
                  <a:tcPr marT="45723" marB="45723"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chemeClr val="accent6"/>
                          </a:solidFill>
                          <a:effectLst/>
                          <a:latin typeface="Arial" charset="0"/>
                        </a:rPr>
                        <a:t>12+8+80=100</a:t>
                      </a:r>
                    </a:p>
                  </a:txBody>
                  <a:tcPr marT="45723" marB="45723"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3519321330"/>
      </p:ext>
    </p:extLst>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161"/>
          <p:cNvGraphicFramePr>
            <a:graphicFrameLocks noGrp="1"/>
          </p:cNvGraphicFramePr>
          <p:nvPr>
            <p:extLst>
              <p:ext uri="{D42A27DB-BD31-4B8C-83A1-F6EECF244321}">
                <p14:modId xmlns:p14="http://schemas.microsoft.com/office/powerpoint/2010/main" xmlns="" val="3177060561"/>
              </p:ext>
            </p:extLst>
          </p:nvPr>
        </p:nvGraphicFramePr>
        <p:xfrm>
          <a:off x="1143000" y="1143000"/>
          <a:ext cx="6400800" cy="4449972"/>
        </p:xfrm>
        <a:graphic>
          <a:graphicData uri="http://schemas.openxmlformats.org/drawingml/2006/table">
            <a:tbl>
              <a:tblPr/>
              <a:tblGrid>
                <a:gridCol w="1905000"/>
                <a:gridCol w="2438400"/>
                <a:gridCol w="2057400"/>
              </a:tblGrid>
              <a:tr h="700989">
                <a:tc gridSpan="3">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latin typeface="Arial" charset="0"/>
                        </a:rPr>
                        <a:t>Writing Scaled Score Ranges by Grade and Performance level</a:t>
                      </a:r>
                    </a:p>
                  </a:txBody>
                  <a:tcPr marT="45711" marB="45711" anchor="ctr" horzOverflow="overflow">
                    <a:lnL w="12700" cap="flat" cmpd="sng" algn="ctr">
                      <a:solidFill>
                        <a:srgbClr val="000066"/>
                      </a:solidFill>
                      <a:prstDash val="solid"/>
                      <a:miter lim="800000"/>
                      <a:headEnd type="none" w="med" len="med"/>
                      <a:tailEnd type="none" w="med" len="med"/>
                    </a:lnL>
                    <a:lnR w="12700" cap="flat" cmpd="sng" algn="ctr">
                      <a:solidFill>
                        <a:srgbClr val="000066"/>
                      </a:solidFill>
                      <a:prstDash val="solid"/>
                      <a:miter lim="800000"/>
                      <a:headEnd type="none" w="med" len="med"/>
                      <a:tailEnd type="none" w="med" len="med"/>
                    </a:lnR>
                    <a:lnT w="12700" cap="flat" cmpd="sng" algn="ctr">
                      <a:solidFill>
                        <a:srgbClr val="000066"/>
                      </a:solidFill>
                      <a:prstDash val="solid"/>
                      <a:miter lim="800000"/>
                      <a:headEnd type="none" w="med" len="med"/>
                      <a:tailEnd type="none" w="med" len="med"/>
                    </a:lnT>
                    <a:lnB w="12700" cap="flat" cmpd="sng" algn="ctr">
                      <a:solidFill>
                        <a:srgbClr val="000066"/>
                      </a:solidFill>
                      <a:prstDash val="solid"/>
                      <a:miter lim="800000"/>
                      <a:headEnd type="none" w="med" len="med"/>
                      <a:tailEnd type="none" w="med" len="med"/>
                    </a:lnB>
                    <a:lnTlToBr>
                      <a:noFill/>
                    </a:lnTlToBr>
                    <a:lnBlToTr>
                      <a:noFill/>
                    </a:lnBlToTr>
                    <a:solidFill>
                      <a:srgbClr val="84C9F4"/>
                    </a:solidFill>
                  </a:tcPr>
                </a:tc>
                <a:tc hMerge="1">
                  <a:txBody>
                    <a:bodyPr/>
                    <a:lstStyle/>
                    <a:p>
                      <a:endParaRPr lang="en-US"/>
                    </a:p>
                  </a:txBody>
                  <a:tcPr/>
                </a:tc>
                <a:tc hMerge="1">
                  <a:txBody>
                    <a:bodyPr/>
                    <a:lstStyle/>
                    <a:p>
                      <a:endParaRPr lang="en-US"/>
                    </a:p>
                  </a:txBody>
                  <a:tcPr/>
                </a:tc>
              </a:tr>
              <a:tr h="700989">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latin typeface="Arial" charset="0"/>
                        </a:rPr>
                        <a:t>Performance level</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66"/>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latin typeface="Arial" charset="0"/>
                        </a:rPr>
                        <a:t>Grade 5 </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66"/>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latin typeface="Arial" charset="0"/>
                        </a:rPr>
                        <a:t>Grade 8</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66"/>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r>
              <a:tr h="761946">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Advanced</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1909 </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and up</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1748 </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and up</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r>
              <a:tr h="761946">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Proficient</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1236-</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1908</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1236-</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1747</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r>
              <a:tr h="761946">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Basic</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745-</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1235</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914-</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1746</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r>
              <a:tr h="761946">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1800" b="1" i="0" u="none" strike="noStrike" cap="none" normalizeH="0" baseline="0" dirty="0" smtClean="0">
                          <a:ln>
                            <a:noFill/>
                          </a:ln>
                          <a:solidFill>
                            <a:srgbClr val="000099"/>
                          </a:solidFill>
                          <a:effectLst/>
                          <a:latin typeface="Arial" charset="0"/>
                        </a:rPr>
                        <a:t>Below Basic</a:t>
                      </a:r>
                    </a:p>
                  </a:txBody>
                  <a:tcPr marT="45711" marB="45711" anchor="ctr"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solidFill>
                      <a:srgbClr val="CCE8EA"/>
                    </a:solid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700-</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744</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700-</a:t>
                      </a:r>
                    </a:p>
                    <a:p>
                      <a:pPr marL="0" marR="0" lvl="0" indent="0" algn="ctr" defTabSz="914400" rtl="0" eaLnBrk="1" fontAlgn="base" latinLnBrk="0" hangingPunct="1">
                        <a:lnSpc>
                          <a:spcPct val="100000"/>
                        </a:lnSpc>
                        <a:spcBef>
                          <a:spcPct val="20000"/>
                        </a:spcBef>
                        <a:spcAft>
                          <a:spcPct val="0"/>
                        </a:spcAft>
                        <a:buClr>
                          <a:schemeClr val="tx2"/>
                        </a:buClr>
                        <a:buSzPct val="75000"/>
                        <a:buFont typeface="Wingdings" pitchFamily="2" charset="2"/>
                        <a:buNone/>
                        <a:tabLst/>
                      </a:pPr>
                      <a:r>
                        <a:rPr kumimoji="0" lang="en-US" sz="2000" b="1" i="0" u="none" strike="noStrike" cap="none" normalizeH="0" baseline="0" dirty="0" smtClean="0">
                          <a:ln>
                            <a:noFill/>
                          </a:ln>
                          <a:solidFill>
                            <a:srgbClr val="000099"/>
                          </a:solidFill>
                          <a:effectLst>
                            <a:outerShdw blurRad="38100" dist="38100" dir="2700000" algn="tl">
                              <a:srgbClr val="C0C0C0"/>
                            </a:outerShdw>
                          </a:effectLst>
                          <a:latin typeface="Arial" charset="0"/>
                        </a:rPr>
                        <a:t>913</a:t>
                      </a:r>
                    </a:p>
                  </a:txBody>
                  <a:tcPr marT="45711" marB="45711" horzOverflow="overflow">
                    <a:lnL w="12700" cap="flat" cmpd="sng" algn="ctr">
                      <a:solidFill>
                        <a:srgbClr val="000099"/>
                      </a:solidFill>
                      <a:prstDash val="solid"/>
                      <a:miter lim="800000"/>
                      <a:headEnd type="none" w="med" len="med"/>
                      <a:tailEnd type="none" w="med" len="med"/>
                    </a:lnL>
                    <a:lnR w="12700" cap="flat" cmpd="sng" algn="ctr">
                      <a:solidFill>
                        <a:srgbClr val="000099"/>
                      </a:solidFill>
                      <a:prstDash val="solid"/>
                      <a:miter lim="800000"/>
                      <a:headEnd type="none" w="med" len="med"/>
                      <a:tailEnd type="none" w="med" len="med"/>
                    </a:lnR>
                    <a:lnT w="12700" cap="flat" cmpd="sng" algn="ctr">
                      <a:solidFill>
                        <a:srgbClr val="000099"/>
                      </a:solidFill>
                      <a:prstDash val="solid"/>
                      <a:miter lim="800000"/>
                      <a:headEnd type="none" w="med" len="med"/>
                      <a:tailEnd type="none" w="med" len="med"/>
                    </a:lnT>
                    <a:lnB w="12700" cap="flat" cmpd="sng" algn="ctr">
                      <a:solidFill>
                        <a:srgbClr val="000099"/>
                      </a:solidFill>
                      <a:prstDash val="solid"/>
                      <a:miter lim="800000"/>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xmlns="" val="1856814633"/>
      </p:ext>
    </p:extLst>
  </p:cSld>
  <p:clrMapOvr>
    <a:masterClrMapping/>
  </p:clrMapOvr>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b="1" dirty="0">
                <a:solidFill>
                  <a:schemeClr val="tx1"/>
                </a:solidFill>
              </a:rPr>
              <a:t>Standalone Writing Field Test</a:t>
            </a:r>
            <a:br>
              <a:rPr lang="en-US" b="1" dirty="0">
                <a:solidFill>
                  <a:schemeClr val="tx1"/>
                </a:solidFill>
              </a:rPr>
            </a:br>
            <a:r>
              <a:rPr lang="en-US" b="1" dirty="0">
                <a:solidFill>
                  <a:schemeClr val="tx1"/>
                </a:solidFill>
              </a:rPr>
              <a:t>Grades 6 - 8</a:t>
            </a:r>
            <a:br>
              <a:rPr lang="en-US" b="1" dirty="0">
                <a:solidFill>
                  <a:schemeClr val="tx1"/>
                </a:solidFill>
              </a:rPr>
            </a:br>
            <a:r>
              <a:rPr lang="en-US" b="1" dirty="0">
                <a:solidFill>
                  <a:schemeClr val="tx1"/>
                </a:solidFill>
              </a:rPr>
              <a:t>February 3 - 14, 2014</a:t>
            </a:r>
          </a:p>
        </p:txBody>
      </p:sp>
    </p:spTree>
    <p:extLst>
      <p:ext uri="{BB962C8B-B14F-4D97-AF65-F5344CB8AC3E}">
        <p14:creationId xmlns:p14="http://schemas.microsoft.com/office/powerpoint/2010/main" xmlns="" val="222995550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Who </a:t>
            </a:r>
            <a:r>
              <a:rPr lang="en-US" b="1" dirty="0" smtClean="0">
                <a:solidFill>
                  <a:schemeClr val="tx1"/>
                </a:solidFill>
              </a:rPr>
              <a:t>Takes </a:t>
            </a:r>
            <a:r>
              <a:rPr lang="en-US" b="1" dirty="0">
                <a:solidFill>
                  <a:schemeClr val="tx1"/>
                </a:solidFill>
              </a:rPr>
              <a:t>the </a:t>
            </a:r>
            <a:r>
              <a:rPr lang="en-US" b="1" dirty="0" smtClean="0">
                <a:solidFill>
                  <a:schemeClr val="tx1"/>
                </a:solidFill>
              </a:rPr>
              <a:t>Field Test</a:t>
            </a:r>
            <a:r>
              <a:rPr lang="en-US" b="1" dirty="0">
                <a:solidFill>
                  <a:schemeClr val="tx1"/>
                </a:solidFill>
              </a:rPr>
              <a:t>?</a:t>
            </a:r>
          </a:p>
        </p:txBody>
      </p:sp>
      <p:sp>
        <p:nvSpPr>
          <p:cNvPr id="3" name="Content Placeholder 2"/>
          <p:cNvSpPr>
            <a:spLocks noGrp="1"/>
          </p:cNvSpPr>
          <p:nvPr>
            <p:ph idx="1"/>
          </p:nvPr>
        </p:nvSpPr>
        <p:spPr>
          <a:xfrm>
            <a:off x="304800" y="1981200"/>
            <a:ext cx="8229600" cy="4648200"/>
          </a:xfrm>
        </p:spPr>
        <p:txBody>
          <a:bodyPr/>
          <a:lstStyle/>
          <a:p>
            <a:pPr lvl="0">
              <a:buClr>
                <a:schemeClr val="tx1"/>
              </a:buClr>
              <a:buSzPct val="75000"/>
              <a:buFont typeface="Wingdings" pitchFamily="2" charset="2"/>
              <a:buChar char="§"/>
            </a:pPr>
            <a:r>
              <a:rPr lang="en-US" dirty="0" smtClean="0"/>
              <a:t>All schools will receive the field test booklets for grades 6-8 (no online available)</a:t>
            </a:r>
          </a:p>
          <a:p>
            <a:pPr lvl="0">
              <a:buClr>
                <a:schemeClr val="tx1"/>
              </a:buClr>
              <a:buSzPct val="75000"/>
              <a:buFont typeface="Wingdings" pitchFamily="2" charset="2"/>
              <a:buChar char="§"/>
            </a:pPr>
            <a:r>
              <a:rPr lang="en-US" dirty="0" smtClean="0"/>
              <a:t>Participation is strongly recommended</a:t>
            </a:r>
          </a:p>
          <a:p>
            <a:pPr lvl="0">
              <a:buClr>
                <a:schemeClr val="tx1"/>
              </a:buClr>
              <a:buSzPct val="75000"/>
              <a:buFont typeface="Wingdings" pitchFamily="2" charset="2"/>
              <a:buChar char="§"/>
            </a:pPr>
            <a:r>
              <a:rPr lang="en-US" dirty="0" smtClean="0"/>
              <a:t>All materials are secure and must be returned to DRC</a:t>
            </a:r>
          </a:p>
          <a:p>
            <a:pPr lvl="0">
              <a:buClr>
                <a:schemeClr val="tx1"/>
              </a:buClr>
              <a:buSzPct val="75000"/>
              <a:buFont typeface="Wingdings" pitchFamily="2" charset="2"/>
              <a:buChar char="§"/>
            </a:pPr>
            <a:r>
              <a:rPr lang="en-US" dirty="0" smtClean="0"/>
              <a:t>Exceptions</a:t>
            </a:r>
            <a:r>
              <a:rPr lang="en-US" dirty="0"/>
              <a:t>:</a:t>
            </a:r>
          </a:p>
          <a:p>
            <a:pPr lvl="1">
              <a:buClr>
                <a:srgbClr val="FF2D55"/>
              </a:buClr>
              <a:buSzPct val="150000"/>
              <a:buNone/>
            </a:pPr>
            <a:r>
              <a:rPr lang="en-US" sz="3200" dirty="0"/>
              <a:t>- ELL students in first 12 months</a:t>
            </a:r>
          </a:p>
          <a:p>
            <a:pPr lvl="1">
              <a:buClr>
                <a:srgbClr val="FF2D55"/>
              </a:buClr>
              <a:buSzPct val="150000"/>
              <a:buNone/>
            </a:pPr>
            <a:r>
              <a:rPr lang="en-US" sz="3200" dirty="0"/>
              <a:t>- PASA students</a:t>
            </a:r>
          </a:p>
          <a:p>
            <a:pPr marL="0" indent="0">
              <a:buNone/>
            </a:pPr>
            <a:endParaRPr lang="en-US" dirty="0"/>
          </a:p>
        </p:txBody>
      </p:sp>
    </p:spTree>
    <p:extLst>
      <p:ext uri="{BB962C8B-B14F-4D97-AF65-F5344CB8AC3E}">
        <p14:creationId xmlns:p14="http://schemas.microsoft.com/office/powerpoint/2010/main" xmlns="" val="839474120"/>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solidFill>
                  <a:schemeClr val="tx1"/>
                </a:solidFill>
              </a:rPr>
              <a:t>Field Test Design</a:t>
            </a:r>
          </a:p>
        </p:txBody>
      </p:sp>
      <p:sp>
        <p:nvSpPr>
          <p:cNvPr id="4" name="Content Placeholder 3"/>
          <p:cNvSpPr>
            <a:spLocks noGrp="1"/>
          </p:cNvSpPr>
          <p:nvPr>
            <p:ph idx="1"/>
          </p:nvPr>
        </p:nvSpPr>
        <p:spPr/>
        <p:txBody>
          <a:bodyPr/>
          <a:lstStyle/>
          <a:p>
            <a:pPr lvl="0">
              <a:buClr>
                <a:schemeClr val="tx1"/>
              </a:buClr>
              <a:buSzPct val="75000"/>
              <a:buFont typeface="Wingdings" pitchFamily="2" charset="2"/>
              <a:buChar char="§"/>
            </a:pPr>
            <a:r>
              <a:rPr lang="en-US" dirty="0" smtClean="0"/>
              <a:t>Paper and pencil only</a:t>
            </a:r>
          </a:p>
          <a:p>
            <a:pPr lvl="0">
              <a:buClr>
                <a:schemeClr val="tx1"/>
              </a:buClr>
              <a:buSzPct val="75000"/>
              <a:buFont typeface="Wingdings" pitchFamily="2" charset="2"/>
              <a:buChar char="§"/>
            </a:pPr>
            <a:r>
              <a:rPr lang="en-US" dirty="0" smtClean="0"/>
              <a:t>Time: Approximately 54-69 minutes</a:t>
            </a:r>
            <a:endParaRPr lang="en-US" dirty="0"/>
          </a:p>
          <a:p>
            <a:pPr lvl="0">
              <a:buClr>
                <a:schemeClr val="tx1"/>
              </a:buClr>
              <a:buSzPct val="75000"/>
              <a:buFont typeface="Wingdings" pitchFamily="2" charset="2"/>
              <a:buChar char="§"/>
            </a:pPr>
            <a:r>
              <a:rPr lang="en-US" dirty="0"/>
              <a:t>One </a:t>
            </a:r>
            <a:r>
              <a:rPr lang="en-US" dirty="0" smtClean="0"/>
              <a:t>section</a:t>
            </a:r>
            <a:endParaRPr lang="en-US" dirty="0"/>
          </a:p>
          <a:p>
            <a:pPr lvl="1">
              <a:lnSpc>
                <a:spcPct val="90000"/>
              </a:lnSpc>
              <a:buClr>
                <a:srgbClr val="FF2D55"/>
              </a:buClr>
              <a:buSzPct val="150000"/>
              <a:buNone/>
            </a:pPr>
            <a:r>
              <a:rPr lang="en-US" dirty="0"/>
              <a:t>- </a:t>
            </a:r>
            <a:r>
              <a:rPr lang="en-US" dirty="0" smtClean="0"/>
              <a:t>24 Multiple Choice</a:t>
            </a:r>
            <a:endParaRPr lang="en-US" dirty="0"/>
          </a:p>
          <a:p>
            <a:pPr marL="914400" lvl="2" indent="0">
              <a:buClr>
                <a:srgbClr val="000080"/>
              </a:buClr>
              <a:buSzPct val="150000"/>
              <a:buNone/>
            </a:pPr>
            <a:r>
              <a:rPr lang="en-US" dirty="0" smtClean="0"/>
              <a:t>- </a:t>
            </a:r>
            <a:r>
              <a:rPr lang="en-US" dirty="0"/>
              <a:t>language </a:t>
            </a:r>
            <a:r>
              <a:rPr lang="en-US" dirty="0" smtClean="0"/>
              <a:t>skills</a:t>
            </a:r>
          </a:p>
          <a:p>
            <a:pPr marL="457200" lvl="1" indent="0">
              <a:buClr>
                <a:srgbClr val="000080"/>
              </a:buClr>
              <a:buSzPct val="100000"/>
              <a:buNone/>
            </a:pPr>
            <a:r>
              <a:rPr lang="en-US" dirty="0"/>
              <a:t>- </a:t>
            </a:r>
            <a:r>
              <a:rPr lang="en-US" dirty="0" smtClean="0"/>
              <a:t>1 </a:t>
            </a:r>
            <a:r>
              <a:rPr lang="en-US" dirty="0"/>
              <a:t>W</a:t>
            </a:r>
            <a:r>
              <a:rPr lang="en-US" dirty="0" smtClean="0"/>
              <a:t>riting </a:t>
            </a:r>
            <a:r>
              <a:rPr lang="en-US" dirty="0"/>
              <a:t>P</a:t>
            </a:r>
            <a:r>
              <a:rPr lang="en-US" dirty="0" smtClean="0"/>
              <a:t>rompt</a:t>
            </a:r>
            <a:endParaRPr lang="en-US" dirty="0"/>
          </a:p>
          <a:p>
            <a:pPr marL="914400" lvl="2" indent="0">
              <a:buClr>
                <a:srgbClr val="000080"/>
              </a:buClr>
              <a:buSzPct val="150000"/>
              <a:buNone/>
            </a:pPr>
            <a:r>
              <a:rPr lang="en-US" dirty="0"/>
              <a:t>- </a:t>
            </a:r>
            <a:r>
              <a:rPr lang="en-US" dirty="0" smtClean="0"/>
              <a:t>Composition</a:t>
            </a:r>
            <a:endParaRPr lang="en-US" dirty="0"/>
          </a:p>
          <a:p>
            <a:pPr marL="914400" lvl="2" indent="0">
              <a:buClr>
                <a:srgbClr val="000080"/>
              </a:buClr>
              <a:buSzPct val="150000"/>
              <a:buNone/>
            </a:pPr>
            <a:r>
              <a:rPr lang="en-US" dirty="0"/>
              <a:t>- </a:t>
            </a:r>
            <a:r>
              <a:rPr lang="en-US" dirty="0" smtClean="0"/>
              <a:t>Any </a:t>
            </a:r>
            <a:r>
              <a:rPr lang="en-US" dirty="0"/>
              <a:t>three </a:t>
            </a:r>
            <a:r>
              <a:rPr lang="en-US" dirty="0" smtClean="0"/>
              <a:t>modes (narrative, informative, argumentative)</a:t>
            </a:r>
          </a:p>
        </p:txBody>
      </p:sp>
    </p:spTree>
    <p:extLst>
      <p:ext uri="{BB962C8B-B14F-4D97-AF65-F5344CB8AC3E}">
        <p14:creationId xmlns:p14="http://schemas.microsoft.com/office/powerpoint/2010/main" xmlns="" val="142045231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990600"/>
          </a:xfrm>
        </p:spPr>
        <p:txBody>
          <a:bodyPr/>
          <a:lstStyle/>
          <a:p>
            <a:r>
              <a:rPr lang="en-US" b="1" dirty="0" smtClean="0">
                <a:solidFill>
                  <a:schemeClr val="tx1"/>
                </a:solidFill>
              </a:rPr>
              <a:t>Field Test Writing </a:t>
            </a:r>
            <a:r>
              <a:rPr lang="en-US" b="1" dirty="0">
                <a:solidFill>
                  <a:schemeClr val="tx1"/>
                </a:solidFill>
              </a:rPr>
              <a:t>Scoring Guidelines</a:t>
            </a:r>
          </a:p>
        </p:txBody>
      </p:sp>
      <p:sp>
        <p:nvSpPr>
          <p:cNvPr id="3" name="Content Placeholder 2"/>
          <p:cNvSpPr>
            <a:spLocks noGrp="1"/>
          </p:cNvSpPr>
          <p:nvPr>
            <p:ph idx="1"/>
          </p:nvPr>
        </p:nvSpPr>
        <p:spPr>
          <a:xfrm>
            <a:off x="381000" y="2438400"/>
            <a:ext cx="8229600" cy="4068764"/>
          </a:xfrm>
        </p:spPr>
        <p:txBody>
          <a:bodyPr/>
          <a:lstStyle/>
          <a:p>
            <a:pPr lvl="0">
              <a:buClr>
                <a:schemeClr val="tx1"/>
              </a:buClr>
              <a:buSzPct val="75000"/>
              <a:buFont typeface="Wingdings" pitchFamily="2" charset="2"/>
              <a:buChar char="§"/>
            </a:pPr>
            <a:r>
              <a:rPr lang="en-US" sz="2800" dirty="0"/>
              <a:t>New Writing Scoring Guidelines have been </a:t>
            </a:r>
            <a:r>
              <a:rPr lang="en-US" sz="2800" dirty="0" smtClean="0"/>
              <a:t>drafted</a:t>
            </a:r>
          </a:p>
          <a:p>
            <a:pPr lvl="0">
              <a:buClr>
                <a:schemeClr val="tx1"/>
              </a:buClr>
              <a:buSzPct val="75000"/>
              <a:buFont typeface="Wingdings" pitchFamily="2" charset="2"/>
              <a:buChar char="§"/>
            </a:pPr>
            <a:r>
              <a:rPr lang="en-US" sz="2800" dirty="0" smtClean="0"/>
              <a:t>Hand-scored</a:t>
            </a:r>
            <a:endParaRPr lang="en-US" sz="2800" dirty="0"/>
          </a:p>
          <a:p>
            <a:pPr lvl="0">
              <a:buClr>
                <a:schemeClr val="tx1"/>
              </a:buClr>
              <a:buSzPct val="75000"/>
              <a:buFont typeface="Wingdings" pitchFamily="2" charset="2"/>
              <a:buChar char="§"/>
            </a:pPr>
            <a:r>
              <a:rPr lang="en-US" sz="2800" dirty="0"/>
              <a:t>Holistic scoring </a:t>
            </a:r>
            <a:r>
              <a:rPr lang="en-US" sz="2800" dirty="0" smtClean="0"/>
              <a:t>(conventions included in score)</a:t>
            </a:r>
            <a:endParaRPr lang="en-US" sz="2800" dirty="0"/>
          </a:p>
          <a:p>
            <a:pPr lvl="0">
              <a:buClr>
                <a:schemeClr val="tx1"/>
              </a:buClr>
              <a:buSzPct val="75000"/>
              <a:buFont typeface="Wingdings" pitchFamily="2" charset="2"/>
              <a:buChar char="§"/>
            </a:pPr>
            <a:r>
              <a:rPr lang="en-US" sz="2800" dirty="0" smtClean="0"/>
              <a:t>1- 4 pts.</a:t>
            </a:r>
            <a:endParaRPr lang="en-US" dirty="0"/>
          </a:p>
          <a:p>
            <a:pPr marL="0" lvl="0" indent="0">
              <a:buClr>
                <a:srgbClr val="FF2D55"/>
              </a:buClr>
              <a:buSzPct val="150000"/>
              <a:buNone/>
            </a:pPr>
            <a:endParaRPr lang="en-US" sz="2400" dirty="0">
              <a:solidFill>
                <a:srgbClr val="000099"/>
              </a:solidFill>
            </a:endParaRPr>
          </a:p>
          <a:p>
            <a:endParaRPr lang="en-US" dirty="0"/>
          </a:p>
        </p:txBody>
      </p:sp>
    </p:spTree>
    <p:extLst>
      <p:ext uri="{BB962C8B-B14F-4D97-AF65-F5344CB8AC3E}">
        <p14:creationId xmlns:p14="http://schemas.microsoft.com/office/powerpoint/2010/main" xmlns="" val="40721233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sz="2400" dirty="0" smtClean="0"/>
              <a:t>Additions for test administration:</a:t>
            </a:r>
          </a:p>
          <a:p>
            <a:pPr lvl="2">
              <a:buFont typeface="Arial" pitchFamily="34" charset="0"/>
              <a:buChar char="•"/>
            </a:pPr>
            <a:r>
              <a:rPr lang="en-US" sz="2000" dirty="0" smtClean="0"/>
              <a:t>Added </a:t>
            </a:r>
            <a:r>
              <a:rPr lang="en-US" sz="2000" dirty="0"/>
              <a:t>to the </a:t>
            </a:r>
            <a:r>
              <a:rPr lang="en-US" sz="2000" i="1" dirty="0"/>
              <a:t>Ethical Standards for Test Administration”</a:t>
            </a:r>
            <a:r>
              <a:rPr lang="en-US" sz="2000" dirty="0"/>
              <a:t> in the </a:t>
            </a:r>
            <a:r>
              <a:rPr lang="en-US" sz="2000" b="1" dirty="0"/>
              <a:t>DO </a:t>
            </a:r>
            <a:r>
              <a:rPr lang="en-US" sz="2000" dirty="0"/>
              <a:t>section of During Test </a:t>
            </a:r>
            <a:r>
              <a:rPr lang="en-US" sz="2000" dirty="0" smtClean="0"/>
              <a:t>Administration: </a:t>
            </a:r>
            <a:r>
              <a:rPr lang="en-US" sz="2000" i="1" dirty="0" smtClean="0"/>
              <a:t>during </a:t>
            </a:r>
            <a:r>
              <a:rPr lang="en-US" sz="2000" i="1" dirty="0"/>
              <a:t>active monitoring ensure that students are working in the correct section/module and that they are bubbling in answers in the correct section of the answer book for the section of the test book in which they are working.  Be cautious in redirecting or assisting students that you are not violating test security by “coaching” (see </a:t>
            </a:r>
            <a:r>
              <a:rPr lang="en-US" sz="2000" b="1" i="1" dirty="0"/>
              <a:t>DO NOT </a:t>
            </a:r>
            <a:r>
              <a:rPr lang="en-US" sz="2000" i="1" dirty="0"/>
              <a:t>list below</a:t>
            </a:r>
            <a:r>
              <a:rPr lang="en-US" sz="2000" i="1" dirty="0" smtClean="0"/>
              <a:t>).</a:t>
            </a:r>
          </a:p>
          <a:p>
            <a:pPr lvl="2">
              <a:buFont typeface="Arial" pitchFamily="34" charset="0"/>
              <a:buChar char="•"/>
            </a:pPr>
            <a:r>
              <a:rPr lang="en-US" sz="2000" dirty="0"/>
              <a:t>In the “Directions for Administration” for the 2013-2014 Keystone Exams and forward in all DFAs students will be told when they complete a section to make sure they have completely erased any changed responses and stray marks.  Currently, they are only given the direction to erase when they are told five minutes is remaining in the section.</a:t>
            </a:r>
          </a:p>
          <a:p>
            <a:pPr marL="914400" lvl="2" indent="0">
              <a:buNone/>
            </a:pPr>
            <a:endParaRPr lang="en-US" sz="2000" i="1" dirty="0"/>
          </a:p>
          <a:p>
            <a:pPr lvl="2">
              <a:buFont typeface="Arial" pitchFamily="34" charset="0"/>
              <a:buChar char="•"/>
            </a:pPr>
            <a:endParaRPr lang="en-US" sz="2000" dirty="0" smtClean="0"/>
          </a:p>
          <a:p>
            <a:pPr lvl="2">
              <a:buFont typeface="Arial" pitchFamily="34" charset="0"/>
              <a:buChar char="•"/>
            </a:pPr>
            <a:endParaRPr lang="en-US" sz="2000" dirty="0" smtClean="0"/>
          </a:p>
          <a:p>
            <a:pPr lvl="2">
              <a:buFont typeface="Arial" pitchFamily="34" charset="0"/>
              <a:buChar char="•"/>
            </a:pPr>
            <a:endParaRPr lang="en-US" dirty="0" smtClean="0"/>
          </a:p>
          <a:p>
            <a:pPr lvl="2">
              <a:buFont typeface="Arial" pitchFamily="34" charset="0"/>
              <a:buChar char="•"/>
            </a:pPr>
            <a:endParaRPr lang="en-US" dirty="0" smtClean="0"/>
          </a:p>
          <a:p>
            <a:pPr lvl="2">
              <a:buFont typeface="Arial" pitchFamily="34" charset="0"/>
              <a:buChar char="•"/>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xmlns="" val="2174827967"/>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830263"/>
            <a:ext cx="8915400" cy="998537"/>
          </a:xfrm>
        </p:spPr>
        <p:txBody>
          <a:bodyPr/>
          <a:lstStyle/>
          <a:p>
            <a:pPr algn="l"/>
            <a:r>
              <a:rPr lang="en-US" sz="3200" b="1" dirty="0" smtClean="0">
                <a:solidFill>
                  <a:schemeClr val="tx1"/>
                </a:solidFill>
              </a:rPr>
              <a:t>Sample Grade 8 Language Multiple Choice (1 pt.)</a:t>
            </a:r>
            <a:endParaRPr lang="en-US" sz="3200" b="1" dirty="0">
              <a:solidFill>
                <a:schemeClr val="tx1"/>
              </a:solidFill>
            </a:endParaRPr>
          </a:p>
        </p:txBody>
      </p:sp>
      <p:pic>
        <p:nvPicPr>
          <p:cNvPr id="130050" name="Picture 2" descr="C:\Users\dsimaska\Desktop\Getting Ready\ELAG8MC.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2457449"/>
            <a:ext cx="8915400" cy="2658979"/>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5979686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1295400"/>
            <a:ext cx="8534400" cy="701675"/>
          </a:xfrm>
        </p:spPr>
        <p:txBody>
          <a:bodyPr/>
          <a:lstStyle/>
          <a:p>
            <a:r>
              <a:rPr lang="en-US" sz="3600" b="1" dirty="0" smtClean="0">
                <a:solidFill>
                  <a:schemeClr val="tx1"/>
                </a:solidFill>
              </a:rPr>
              <a:t>Sample Grade 7 Writing Promp</a:t>
            </a:r>
            <a:r>
              <a:rPr lang="en-US" dirty="0" smtClean="0">
                <a:solidFill>
                  <a:schemeClr val="tx1"/>
                </a:solidFill>
              </a:rPr>
              <a:t>t </a:t>
            </a:r>
            <a:r>
              <a:rPr lang="en-US" b="1" dirty="0" smtClean="0">
                <a:solidFill>
                  <a:schemeClr val="tx1"/>
                </a:solidFill>
              </a:rPr>
              <a:t>(4 pts.)</a:t>
            </a:r>
            <a:endParaRPr lang="en-US" b="1" dirty="0">
              <a:solidFill>
                <a:schemeClr val="tx1"/>
              </a:solidFill>
            </a:endParaRPr>
          </a:p>
        </p:txBody>
      </p:sp>
      <p:pic>
        <p:nvPicPr>
          <p:cNvPr id="129026" name="Picture 2" descr="C:\Users\dsimaska\Desktop\Getting Ready\ELAG7prompt.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28637" y="2590800"/>
            <a:ext cx="8229600" cy="30480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2183316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922337"/>
            <a:ext cx="8458200" cy="701675"/>
          </a:xfrm>
        </p:spPr>
        <p:txBody>
          <a:bodyPr/>
          <a:lstStyle/>
          <a:p>
            <a:r>
              <a:rPr lang="en-US" sz="2400" b="1" dirty="0">
                <a:solidFill>
                  <a:schemeClr val="tx1"/>
                </a:solidFill>
              </a:rPr>
              <a:t>Sample Grade </a:t>
            </a:r>
            <a:r>
              <a:rPr lang="en-US" sz="2400" b="1" dirty="0" smtClean="0">
                <a:solidFill>
                  <a:schemeClr val="tx1"/>
                </a:solidFill>
              </a:rPr>
              <a:t>7 </a:t>
            </a:r>
            <a:r>
              <a:rPr lang="en-US" sz="2400" b="1" dirty="0">
                <a:solidFill>
                  <a:schemeClr val="tx1"/>
                </a:solidFill>
              </a:rPr>
              <a:t>Text Dependent Analysis Essay (4 pts.)</a:t>
            </a:r>
          </a:p>
        </p:txBody>
      </p:sp>
      <p:sp>
        <p:nvSpPr>
          <p:cNvPr id="3" name="Content Placeholder 2"/>
          <p:cNvSpPr>
            <a:spLocks noGrp="1"/>
          </p:cNvSpPr>
          <p:nvPr>
            <p:ph idx="1"/>
          </p:nvPr>
        </p:nvSpPr>
        <p:spPr>
          <a:xfrm>
            <a:off x="457200" y="2057400"/>
            <a:ext cx="8229600" cy="4068764"/>
          </a:xfrm>
        </p:spPr>
        <p:txBody>
          <a:bodyPr/>
          <a:lstStyle/>
          <a:p>
            <a:pPr marL="0" lvl="0" indent="0">
              <a:buClr>
                <a:srgbClr val="FF2D55"/>
              </a:buClr>
              <a:buSzPct val="150000"/>
              <a:buNone/>
            </a:pPr>
            <a:endParaRPr lang="en-US" sz="2400" dirty="0">
              <a:solidFill>
                <a:srgbClr val="000099"/>
              </a:solidFill>
            </a:endParaRPr>
          </a:p>
          <a:p>
            <a:endParaRPr lang="en-US" dirty="0"/>
          </a:p>
        </p:txBody>
      </p:sp>
      <p:pic>
        <p:nvPicPr>
          <p:cNvPr id="131074" name="Picture 2" descr="C:\Users\dsimaska\Desktop\Getting Ready\ELAG7TDA_print.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89652" y="1600200"/>
            <a:ext cx="5764696" cy="5257800"/>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1661900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a:solidFill>
                  <a:schemeClr val="tx1"/>
                </a:solidFill>
              </a:rPr>
              <a:t>How Are TDA Responses Scored?</a:t>
            </a:r>
          </a:p>
        </p:txBody>
      </p:sp>
      <p:sp>
        <p:nvSpPr>
          <p:cNvPr id="3" name="Content Placeholder 2"/>
          <p:cNvSpPr>
            <a:spLocks noGrp="1"/>
          </p:cNvSpPr>
          <p:nvPr>
            <p:ph idx="1"/>
          </p:nvPr>
        </p:nvSpPr>
        <p:spPr>
          <a:xfrm>
            <a:off x="457200" y="2057400"/>
            <a:ext cx="8229600" cy="4068764"/>
          </a:xfrm>
        </p:spPr>
        <p:txBody>
          <a:bodyPr/>
          <a:lstStyle/>
          <a:p>
            <a:pPr lvl="0">
              <a:buClr>
                <a:schemeClr val="tx1"/>
              </a:buClr>
              <a:buSzPct val="75000"/>
              <a:buFont typeface="Wingdings" pitchFamily="2" charset="2"/>
              <a:buChar char="§"/>
            </a:pPr>
            <a:r>
              <a:rPr lang="en-US" sz="2800" dirty="0" smtClean="0"/>
              <a:t>New </a:t>
            </a:r>
            <a:r>
              <a:rPr lang="en-US" sz="2800" dirty="0"/>
              <a:t>TDA Scoring Guidelines have been </a:t>
            </a:r>
            <a:r>
              <a:rPr lang="en-US" sz="2800" dirty="0" smtClean="0"/>
              <a:t>drafted</a:t>
            </a:r>
          </a:p>
          <a:p>
            <a:pPr lvl="0">
              <a:buClr>
                <a:schemeClr val="tx1"/>
              </a:buClr>
              <a:buSzPct val="75000"/>
              <a:buFont typeface="Wingdings" pitchFamily="2" charset="2"/>
              <a:buChar char="§"/>
            </a:pPr>
            <a:r>
              <a:rPr lang="en-US" sz="2800" dirty="0" smtClean="0"/>
              <a:t>Hand-scored</a:t>
            </a:r>
            <a:endParaRPr lang="en-US" sz="2800" dirty="0"/>
          </a:p>
          <a:p>
            <a:pPr lvl="0">
              <a:buClr>
                <a:schemeClr val="tx1"/>
              </a:buClr>
              <a:buSzPct val="75000"/>
              <a:buFont typeface="Wingdings" pitchFamily="2" charset="2"/>
              <a:buChar char="§"/>
            </a:pPr>
            <a:r>
              <a:rPr lang="en-US" sz="2800" dirty="0"/>
              <a:t>Holistic scoring </a:t>
            </a:r>
            <a:r>
              <a:rPr lang="en-US" sz="2800" dirty="0" smtClean="0"/>
              <a:t>(includes text analysis and compositional scoring</a:t>
            </a:r>
            <a:r>
              <a:rPr lang="en-US" sz="2800" dirty="0"/>
              <a:t>)</a:t>
            </a:r>
          </a:p>
          <a:p>
            <a:pPr lvl="0">
              <a:buClr>
                <a:schemeClr val="tx1"/>
              </a:buClr>
              <a:buSzPct val="75000"/>
              <a:buFont typeface="Wingdings" pitchFamily="2" charset="2"/>
              <a:buChar char="§"/>
            </a:pPr>
            <a:r>
              <a:rPr lang="en-US" sz="2800" dirty="0" smtClean="0"/>
              <a:t>4 pts.</a:t>
            </a:r>
            <a:endParaRPr lang="en-US" sz="2400" dirty="0"/>
          </a:p>
          <a:p>
            <a:endParaRPr lang="en-US" dirty="0"/>
          </a:p>
        </p:txBody>
      </p:sp>
    </p:spTree>
    <p:extLst>
      <p:ext uri="{BB962C8B-B14F-4D97-AF65-F5344CB8AC3E}">
        <p14:creationId xmlns:p14="http://schemas.microsoft.com/office/powerpoint/2010/main" xmlns="" val="145112113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701675"/>
          </a:xfrm>
        </p:spPr>
        <p:txBody>
          <a:bodyPr/>
          <a:lstStyle/>
          <a:p>
            <a:r>
              <a:rPr lang="en-US" b="1" dirty="0" smtClean="0">
                <a:solidFill>
                  <a:schemeClr val="tx1"/>
                </a:solidFill>
              </a:rPr>
              <a:t>Coming in 2015</a:t>
            </a:r>
            <a:endParaRPr lang="en-US" b="1" dirty="0">
              <a:solidFill>
                <a:schemeClr val="tx1"/>
              </a:solidFill>
            </a:endParaRPr>
          </a:p>
        </p:txBody>
      </p:sp>
      <p:sp>
        <p:nvSpPr>
          <p:cNvPr id="3" name="Content Placeholder 2"/>
          <p:cNvSpPr>
            <a:spLocks noGrp="1"/>
          </p:cNvSpPr>
          <p:nvPr>
            <p:ph idx="1"/>
          </p:nvPr>
        </p:nvSpPr>
        <p:spPr>
          <a:xfrm>
            <a:off x="457200" y="1752600"/>
            <a:ext cx="8229600" cy="4724400"/>
          </a:xfrm>
        </p:spPr>
        <p:txBody>
          <a:bodyPr/>
          <a:lstStyle/>
          <a:p>
            <a:pPr lvl="0">
              <a:buClr>
                <a:schemeClr val="tx1"/>
              </a:buClr>
              <a:buSzPct val="75000"/>
              <a:buFont typeface="Wingdings" pitchFamily="2" charset="2"/>
              <a:buChar char="§"/>
            </a:pPr>
            <a:r>
              <a:rPr lang="en-US" sz="2400" dirty="0" smtClean="0"/>
              <a:t>Writing will be a part of the ELA test</a:t>
            </a:r>
            <a:endParaRPr lang="en-US" sz="2400" dirty="0"/>
          </a:p>
          <a:p>
            <a:pPr lvl="0">
              <a:buClr>
                <a:schemeClr val="tx1"/>
              </a:buClr>
              <a:buSzPct val="75000"/>
              <a:buFont typeface="Wingdings" pitchFamily="2" charset="2"/>
              <a:buChar char="§"/>
            </a:pPr>
            <a:r>
              <a:rPr lang="en-US" sz="2400" dirty="0" smtClean="0"/>
              <a:t>Grades </a:t>
            </a:r>
            <a:r>
              <a:rPr lang="en-US" sz="2400" dirty="0"/>
              <a:t>3-8</a:t>
            </a:r>
          </a:p>
          <a:p>
            <a:pPr lvl="1">
              <a:buClr>
                <a:schemeClr val="tx1"/>
              </a:buClr>
              <a:buSzPct val="75000"/>
              <a:buFont typeface="Courier New" pitchFamily="49" charset="0"/>
              <a:buChar char="o"/>
            </a:pPr>
            <a:r>
              <a:rPr lang="en-US" sz="2400" dirty="0"/>
              <a:t>All grades will be assessed on </a:t>
            </a:r>
            <a:r>
              <a:rPr lang="en-US" sz="2400" dirty="0" smtClean="0"/>
              <a:t>writing composition</a:t>
            </a:r>
            <a:endParaRPr lang="en-US" sz="2400" dirty="0"/>
          </a:p>
          <a:p>
            <a:pPr lvl="1">
              <a:buClr>
                <a:schemeClr val="tx1"/>
              </a:buClr>
              <a:buSzPct val="75000"/>
              <a:buFont typeface="Courier New" pitchFamily="49" charset="0"/>
              <a:buChar char="o"/>
            </a:pPr>
            <a:r>
              <a:rPr lang="en-US" sz="2400" dirty="0"/>
              <a:t>All grades eligible for three </a:t>
            </a:r>
            <a:r>
              <a:rPr lang="en-US" sz="2400" dirty="0" smtClean="0"/>
              <a:t>modes</a:t>
            </a:r>
            <a:endParaRPr lang="en-US" sz="2400" dirty="0"/>
          </a:p>
          <a:p>
            <a:pPr lvl="1">
              <a:buClr>
                <a:schemeClr val="tx1"/>
              </a:buClr>
              <a:buSzPct val="75000"/>
              <a:buFont typeface="Courier New" pitchFamily="49" charset="0"/>
              <a:buChar char="o"/>
            </a:pPr>
            <a:r>
              <a:rPr lang="en-US" sz="2400" dirty="0"/>
              <a:t>All </a:t>
            </a:r>
            <a:r>
              <a:rPr lang="en-US" sz="2400" dirty="0" smtClean="0"/>
              <a:t>language items are standalone multiple choice</a:t>
            </a:r>
            <a:endParaRPr lang="en-US" sz="2400" dirty="0"/>
          </a:p>
          <a:p>
            <a:pPr lvl="0">
              <a:buClr>
                <a:schemeClr val="tx1"/>
              </a:buClr>
              <a:buSzPct val="75000"/>
              <a:buFont typeface="Wingdings" pitchFamily="2" charset="2"/>
              <a:buChar char="§"/>
            </a:pPr>
            <a:r>
              <a:rPr lang="en-US" sz="2400" dirty="0" smtClean="0"/>
              <a:t>Text Dependent Analysis will be a part of the ELA test</a:t>
            </a:r>
          </a:p>
          <a:p>
            <a:pPr lvl="0">
              <a:buClr>
                <a:schemeClr val="tx1"/>
              </a:buClr>
              <a:buSzPct val="75000"/>
              <a:buFont typeface="Wingdings" pitchFamily="2" charset="2"/>
              <a:buChar char="§"/>
            </a:pPr>
            <a:r>
              <a:rPr lang="en-US" sz="2400" dirty="0" smtClean="0"/>
              <a:t>Grades 4-8</a:t>
            </a:r>
          </a:p>
          <a:p>
            <a:pPr lvl="1">
              <a:buClr>
                <a:schemeClr val="tx1"/>
              </a:buClr>
              <a:buSzPct val="75000"/>
              <a:buFont typeface="Courier New" pitchFamily="49" charset="0"/>
              <a:buChar char="o"/>
            </a:pPr>
            <a:r>
              <a:rPr lang="en-US" sz="2400" dirty="0" smtClean="0"/>
              <a:t>TDA prompt will be associated with a reading passage</a:t>
            </a:r>
          </a:p>
          <a:p>
            <a:pPr lvl="1">
              <a:buClr>
                <a:schemeClr val="tx1"/>
              </a:buClr>
              <a:buSzPct val="75000"/>
              <a:buFont typeface="Courier New" pitchFamily="49" charset="0"/>
              <a:buChar char="o"/>
            </a:pPr>
            <a:r>
              <a:rPr lang="en-US" sz="2400" dirty="0" smtClean="0"/>
              <a:t>TDA essay response will be scored on text analysis and on writing compositional skills</a:t>
            </a:r>
            <a:endParaRPr lang="en-US" sz="2400" dirty="0"/>
          </a:p>
          <a:p>
            <a:endParaRPr lang="en-US" dirty="0"/>
          </a:p>
        </p:txBody>
      </p:sp>
    </p:spTree>
    <p:extLst>
      <p:ext uri="{BB962C8B-B14F-4D97-AF65-F5344CB8AC3E}">
        <p14:creationId xmlns:p14="http://schemas.microsoft.com/office/powerpoint/2010/main" xmlns="" val="273009749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ctr">
              <a:buNone/>
            </a:pPr>
            <a:r>
              <a:rPr lang="en-US" sz="6600" b="1" dirty="0">
                <a:ea typeface="+mj-ea"/>
                <a:cs typeface="+mj-cs"/>
              </a:rPr>
              <a:t>PSSA </a:t>
            </a:r>
            <a:br>
              <a:rPr lang="en-US" sz="6600" b="1" dirty="0">
                <a:ea typeface="+mj-ea"/>
                <a:cs typeface="+mj-cs"/>
              </a:rPr>
            </a:br>
            <a:r>
              <a:rPr lang="en-US" sz="7200" b="1" dirty="0">
                <a:ea typeface="+mj-ea"/>
                <a:cs typeface="+mj-cs"/>
              </a:rPr>
              <a:t>Science </a:t>
            </a:r>
            <a:br>
              <a:rPr lang="en-US" sz="7200" b="1" dirty="0">
                <a:ea typeface="+mj-ea"/>
                <a:cs typeface="+mj-cs"/>
              </a:rPr>
            </a:br>
            <a:r>
              <a:rPr lang="en-US" sz="7200" b="1" dirty="0">
                <a:ea typeface="+mj-ea"/>
                <a:cs typeface="+mj-cs"/>
              </a:rPr>
              <a:t>Assessment</a:t>
            </a:r>
            <a:br>
              <a:rPr lang="en-US" sz="7200" b="1" dirty="0">
                <a:ea typeface="+mj-ea"/>
                <a:cs typeface="+mj-cs"/>
              </a:rPr>
            </a:br>
            <a:r>
              <a:rPr lang="en-US" sz="7200" b="1" dirty="0" smtClean="0">
                <a:ea typeface="+mj-ea"/>
                <a:cs typeface="+mj-cs"/>
              </a:rPr>
              <a:t>2014</a:t>
            </a:r>
            <a:endParaRPr lang="en-US" dirty="0"/>
          </a:p>
        </p:txBody>
      </p:sp>
    </p:spTree>
    <p:extLst>
      <p:ext uri="{BB962C8B-B14F-4D97-AF65-F5344CB8AC3E}">
        <p14:creationId xmlns:p14="http://schemas.microsoft.com/office/powerpoint/2010/main" xmlns="" val="981117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Font typeface="Wingdings" pitchFamily="2" charset="2"/>
              <a:buChar char="§"/>
            </a:pPr>
            <a:endParaRPr lang="en-US" sz="2400" dirty="0" smtClean="0">
              <a:solidFill>
                <a:srgbClr val="000099"/>
              </a:solidFill>
            </a:endParaRPr>
          </a:p>
          <a:p>
            <a:pPr lvl="0">
              <a:buClr>
                <a:schemeClr val="tx1"/>
              </a:buClr>
              <a:buSzPct val="75000"/>
              <a:buFont typeface="Wingdings" pitchFamily="2" charset="2"/>
              <a:buChar char="§"/>
            </a:pPr>
            <a:r>
              <a:rPr lang="en-US" sz="2400" dirty="0" smtClean="0"/>
              <a:t>All students in </a:t>
            </a:r>
            <a:r>
              <a:rPr lang="en-US" sz="2400" dirty="0"/>
              <a:t>grades </a:t>
            </a:r>
            <a:r>
              <a:rPr lang="en-US" sz="2400" dirty="0" smtClean="0"/>
              <a:t>4</a:t>
            </a:r>
            <a:r>
              <a:rPr lang="en-US" sz="2400" dirty="0"/>
              <a:t> </a:t>
            </a:r>
            <a:r>
              <a:rPr lang="en-US" sz="2400" dirty="0" smtClean="0"/>
              <a:t>and 8</a:t>
            </a:r>
          </a:p>
          <a:p>
            <a:pPr lvl="0">
              <a:buClr>
                <a:schemeClr val="tx1"/>
              </a:buClr>
              <a:buSzPct val="75000"/>
              <a:buFont typeface="Wingdings" pitchFamily="2" charset="2"/>
              <a:buChar char="§"/>
            </a:pPr>
            <a:endParaRPr lang="en-US" sz="2400" dirty="0"/>
          </a:p>
          <a:p>
            <a:pPr lvl="0">
              <a:buClr>
                <a:schemeClr val="tx1"/>
              </a:buClr>
              <a:buSzPct val="75000"/>
              <a:buFont typeface="Wingdings" pitchFamily="2" charset="2"/>
              <a:buChar char="§"/>
            </a:pPr>
            <a:r>
              <a:rPr lang="en-US" sz="2400" dirty="0" smtClean="0"/>
              <a:t>Exception:</a:t>
            </a:r>
            <a:endParaRPr lang="en-US" sz="2800" dirty="0"/>
          </a:p>
          <a:p>
            <a:pPr lvl="1">
              <a:buClr>
                <a:srgbClr val="FF2D55"/>
              </a:buClr>
              <a:buSzPct val="150000"/>
              <a:buFontTx/>
              <a:buChar char="-"/>
            </a:pPr>
            <a:endParaRPr lang="en-US" sz="2400" dirty="0" smtClean="0"/>
          </a:p>
          <a:p>
            <a:pPr lvl="1">
              <a:buClr>
                <a:schemeClr val="tx1"/>
              </a:buClr>
              <a:buSzPct val="75000"/>
              <a:buFont typeface="Courier New" pitchFamily="49" charset="0"/>
              <a:buChar char="o"/>
            </a:pPr>
            <a:r>
              <a:rPr lang="en-US" sz="2400" dirty="0" smtClean="0"/>
              <a:t>PASA students</a:t>
            </a:r>
          </a:p>
          <a:p>
            <a:pPr lvl="2">
              <a:buClr>
                <a:srgbClr val="FF2D55"/>
              </a:buClr>
              <a:buSzPct val="150000"/>
              <a:buNone/>
            </a:pPr>
            <a:endParaRPr lang="en-US" dirty="0">
              <a:solidFill>
                <a:srgbClr val="000099"/>
              </a:solidFill>
            </a:endParaRPr>
          </a:p>
          <a:p>
            <a:pPr lvl="0"/>
            <a:endParaRPr lang="en-US" sz="2400" dirty="0">
              <a:solidFill>
                <a:srgbClr val="000000"/>
              </a:solidFill>
            </a:endParaRPr>
          </a:p>
          <a:p>
            <a:pPr marL="0" indent="0">
              <a:buNone/>
            </a:pPr>
            <a:endParaRPr lang="en-US" dirty="0"/>
          </a:p>
        </p:txBody>
      </p:sp>
    </p:spTree>
    <p:extLst>
      <p:ext uri="{BB962C8B-B14F-4D97-AF65-F5344CB8AC3E}">
        <p14:creationId xmlns:p14="http://schemas.microsoft.com/office/powerpoint/2010/main" xmlns="" val="82591247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lnSpc>
                <a:spcPct val="90000"/>
              </a:lnSpc>
              <a:buClr>
                <a:srgbClr val="FF2D55"/>
              </a:buClr>
              <a:buSzPct val="150000"/>
              <a:buFont typeface="Wingdings" pitchFamily="2" charset="2"/>
              <a:buChar char="§"/>
            </a:pPr>
            <a:endParaRPr lang="en-US" sz="2400" dirty="0" smtClean="0">
              <a:solidFill>
                <a:srgbClr val="000099"/>
              </a:solidFill>
            </a:endParaRPr>
          </a:p>
          <a:p>
            <a:pPr lvl="0">
              <a:lnSpc>
                <a:spcPct val="90000"/>
              </a:lnSpc>
              <a:buClr>
                <a:schemeClr val="tx1"/>
              </a:buClr>
              <a:buSzPct val="75000"/>
              <a:buFont typeface="Wingdings" pitchFamily="2" charset="2"/>
              <a:buChar char="§"/>
            </a:pPr>
            <a:r>
              <a:rPr lang="en-US" sz="2400" dirty="0" smtClean="0"/>
              <a:t>Criterion </a:t>
            </a:r>
            <a:r>
              <a:rPr lang="en-US" sz="2400" dirty="0"/>
              <a:t>Reference</a:t>
            </a:r>
          </a:p>
          <a:p>
            <a:pPr lvl="0">
              <a:lnSpc>
                <a:spcPct val="90000"/>
              </a:lnSpc>
              <a:buClr>
                <a:schemeClr val="tx1"/>
              </a:buClr>
              <a:buSzPct val="75000"/>
              <a:buFont typeface="Wingdings" pitchFamily="2" charset="2"/>
              <a:buChar char="§"/>
            </a:pPr>
            <a:r>
              <a:rPr lang="en-US" sz="2400" dirty="0" smtClean="0"/>
              <a:t>Four </a:t>
            </a:r>
            <a:r>
              <a:rPr lang="en-US" sz="2400" dirty="0"/>
              <a:t>Reporting Categories</a:t>
            </a:r>
            <a:r>
              <a:rPr lang="en-US" sz="2400" b="1" dirty="0"/>
              <a:t> </a:t>
            </a:r>
          </a:p>
          <a:p>
            <a:pPr lvl="0">
              <a:lnSpc>
                <a:spcPct val="90000"/>
              </a:lnSpc>
              <a:buClr>
                <a:srgbClr val="FF2D55"/>
              </a:buClr>
              <a:buSzPct val="150000"/>
              <a:buNone/>
            </a:pPr>
            <a:r>
              <a:rPr lang="en-US" sz="2400" dirty="0"/>
              <a:t>        - The Nature of Science                     </a:t>
            </a:r>
          </a:p>
          <a:p>
            <a:pPr lvl="0">
              <a:lnSpc>
                <a:spcPct val="90000"/>
              </a:lnSpc>
              <a:buClr>
                <a:srgbClr val="FF2D55"/>
              </a:buClr>
              <a:buSzPct val="150000"/>
              <a:buNone/>
            </a:pPr>
            <a:r>
              <a:rPr lang="en-US" sz="2400" dirty="0"/>
              <a:t>        - Biological Sciences                     </a:t>
            </a:r>
          </a:p>
          <a:p>
            <a:pPr lvl="0">
              <a:lnSpc>
                <a:spcPct val="90000"/>
              </a:lnSpc>
              <a:buClr>
                <a:srgbClr val="FF2D55"/>
              </a:buClr>
              <a:buSzPct val="150000"/>
              <a:buNone/>
            </a:pPr>
            <a:r>
              <a:rPr lang="en-US" sz="2400" dirty="0"/>
              <a:t>        - Physical Sciences                     </a:t>
            </a:r>
          </a:p>
          <a:p>
            <a:pPr lvl="0">
              <a:lnSpc>
                <a:spcPct val="90000"/>
              </a:lnSpc>
              <a:buClr>
                <a:srgbClr val="FF2D55"/>
              </a:buClr>
              <a:buSzPct val="150000"/>
              <a:buNone/>
            </a:pPr>
            <a:r>
              <a:rPr lang="en-US" sz="2400" dirty="0"/>
              <a:t>        - Earth and Space Sciences</a:t>
            </a:r>
          </a:p>
          <a:p>
            <a:pPr lvl="0">
              <a:lnSpc>
                <a:spcPct val="90000"/>
              </a:lnSpc>
              <a:buClr>
                <a:schemeClr val="tx1"/>
              </a:buClr>
              <a:buSzPct val="75000"/>
              <a:buFont typeface="Wingdings" pitchFamily="2" charset="2"/>
              <a:buChar char="§"/>
            </a:pPr>
            <a:r>
              <a:rPr lang="en-US" sz="2400" dirty="0"/>
              <a:t>Embedded Field Test</a:t>
            </a:r>
          </a:p>
          <a:p>
            <a:pPr lvl="0">
              <a:lnSpc>
                <a:spcPct val="90000"/>
              </a:lnSpc>
              <a:buClr>
                <a:schemeClr val="tx1"/>
              </a:buClr>
              <a:buSzPct val="75000"/>
              <a:buFont typeface="Wingdings" pitchFamily="2" charset="2"/>
              <a:buChar char="§"/>
            </a:pPr>
            <a:r>
              <a:rPr lang="en-US" sz="2400" dirty="0"/>
              <a:t>Open-Ended items scored on a 0-2 </a:t>
            </a:r>
            <a:endParaRPr lang="en-US" sz="2400" dirty="0" smtClean="0"/>
          </a:p>
          <a:p>
            <a:pPr lvl="0">
              <a:lnSpc>
                <a:spcPct val="90000"/>
              </a:lnSpc>
              <a:buClr>
                <a:schemeClr val="tx1"/>
              </a:buClr>
              <a:buSzPct val="75000"/>
              <a:buFont typeface="Wingdings" pitchFamily="2" charset="2"/>
              <a:buChar char="§"/>
            </a:pPr>
            <a:r>
              <a:rPr lang="en-US" sz="2400" dirty="0" smtClean="0"/>
              <a:t>Item-specific </a:t>
            </a:r>
            <a:r>
              <a:rPr lang="en-US" sz="2400" dirty="0"/>
              <a:t>scoring guidelines</a:t>
            </a:r>
            <a:endParaRPr lang="en-US" dirty="0"/>
          </a:p>
        </p:txBody>
      </p:sp>
    </p:spTree>
    <p:extLst>
      <p:ext uri="{BB962C8B-B14F-4D97-AF65-F5344CB8AC3E}">
        <p14:creationId xmlns:p14="http://schemas.microsoft.com/office/powerpoint/2010/main" xmlns="" val="267443605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spcAft>
                <a:spcPct val="20000"/>
              </a:spcAft>
              <a:buNone/>
            </a:pPr>
            <a:endParaRPr lang="en-US" b="1" u="sng" dirty="0" smtClean="0">
              <a:solidFill>
                <a:srgbClr val="000099"/>
              </a:solidFill>
            </a:endParaRPr>
          </a:p>
          <a:p>
            <a:pPr lvl="0">
              <a:spcAft>
                <a:spcPct val="20000"/>
              </a:spcAft>
              <a:buNone/>
            </a:pPr>
            <a:r>
              <a:rPr lang="en-US" b="1" u="sng" dirty="0" smtClean="0"/>
              <a:t>District </a:t>
            </a:r>
            <a:r>
              <a:rPr lang="en-US" b="1" u="sng" dirty="0"/>
              <a:t>and School Reporting</a:t>
            </a:r>
            <a:r>
              <a:rPr lang="en-US" sz="2400" b="1" dirty="0"/>
              <a:t> </a:t>
            </a:r>
          </a:p>
          <a:p>
            <a:pPr lvl="0">
              <a:spcAft>
                <a:spcPct val="20000"/>
              </a:spcAft>
              <a:buNone/>
            </a:pPr>
            <a:r>
              <a:rPr lang="en-US" sz="2400" b="1" dirty="0"/>
              <a:t>     </a:t>
            </a:r>
            <a:r>
              <a:rPr lang="en-US" sz="2800" b="1" dirty="0"/>
              <a:t>A. The Nature of Science</a:t>
            </a:r>
            <a:r>
              <a:rPr lang="en-US" sz="2400" dirty="0"/>
              <a:t> </a:t>
            </a:r>
          </a:p>
          <a:p>
            <a:pPr lvl="0">
              <a:spcAft>
                <a:spcPct val="20000"/>
              </a:spcAft>
              <a:buNone/>
            </a:pPr>
            <a:r>
              <a:rPr lang="en-US" sz="2400" dirty="0"/>
              <a:t>           1. Reasoning and Analysis</a:t>
            </a:r>
          </a:p>
          <a:p>
            <a:pPr lvl="0">
              <a:spcAft>
                <a:spcPct val="20000"/>
              </a:spcAft>
              <a:buNone/>
            </a:pPr>
            <a:r>
              <a:rPr lang="en-US" sz="2400" dirty="0"/>
              <a:t>           2. Processes, Procedures, and </a:t>
            </a:r>
          </a:p>
          <a:p>
            <a:pPr lvl="0">
              <a:spcAft>
                <a:spcPct val="20000"/>
              </a:spcAft>
              <a:buNone/>
            </a:pPr>
            <a:r>
              <a:rPr lang="en-US" sz="2400" dirty="0"/>
              <a:t>              </a:t>
            </a:r>
            <a:r>
              <a:rPr lang="en-US" sz="2400" dirty="0" smtClean="0"/>
              <a:t> Tools </a:t>
            </a:r>
            <a:r>
              <a:rPr lang="en-US" sz="2400" dirty="0"/>
              <a:t>of Scientific Investigation</a:t>
            </a:r>
          </a:p>
          <a:p>
            <a:pPr lvl="0">
              <a:spcAft>
                <a:spcPct val="20000"/>
              </a:spcAft>
              <a:buNone/>
            </a:pPr>
            <a:r>
              <a:rPr lang="en-US" sz="2400" dirty="0"/>
              <a:t>           3. Systems, Models, and Patterns</a:t>
            </a:r>
          </a:p>
          <a:p>
            <a:endParaRPr lang="en-US" dirty="0"/>
          </a:p>
        </p:txBody>
      </p:sp>
    </p:spTree>
    <p:extLst>
      <p:ext uri="{BB962C8B-B14F-4D97-AF65-F5344CB8AC3E}">
        <p14:creationId xmlns:p14="http://schemas.microsoft.com/office/powerpoint/2010/main" xmlns="" val="94848452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spcAft>
                <a:spcPct val="20000"/>
              </a:spcAft>
              <a:buNone/>
            </a:pPr>
            <a:endParaRPr lang="en-US" b="1" u="sng" dirty="0" smtClean="0">
              <a:solidFill>
                <a:srgbClr val="000099"/>
              </a:solidFill>
            </a:endParaRPr>
          </a:p>
          <a:p>
            <a:pPr lvl="0">
              <a:spcAft>
                <a:spcPct val="20000"/>
              </a:spcAft>
              <a:buNone/>
            </a:pPr>
            <a:r>
              <a:rPr lang="en-US" b="1" u="sng" dirty="0" smtClean="0"/>
              <a:t>District </a:t>
            </a:r>
            <a:r>
              <a:rPr lang="en-US" b="1" u="sng" dirty="0"/>
              <a:t>and School Reporting</a:t>
            </a:r>
            <a:r>
              <a:rPr lang="en-US" sz="2400" dirty="0"/>
              <a:t> </a:t>
            </a:r>
          </a:p>
          <a:p>
            <a:pPr lvl="0">
              <a:spcAft>
                <a:spcPct val="20000"/>
              </a:spcAft>
              <a:buNone/>
            </a:pPr>
            <a:r>
              <a:rPr lang="en-US" sz="2400" dirty="0"/>
              <a:t>     </a:t>
            </a:r>
            <a:r>
              <a:rPr lang="en-US" sz="2800" b="1" dirty="0"/>
              <a:t>B. Biological Sciences</a:t>
            </a:r>
          </a:p>
          <a:p>
            <a:pPr lvl="1">
              <a:spcAft>
                <a:spcPct val="20000"/>
              </a:spcAft>
              <a:buNone/>
            </a:pPr>
            <a:r>
              <a:rPr lang="en-US" sz="2400" dirty="0"/>
              <a:t>     1. Structure and Function of Organisms</a:t>
            </a:r>
          </a:p>
          <a:p>
            <a:pPr lvl="1">
              <a:spcAft>
                <a:spcPct val="20000"/>
              </a:spcAft>
              <a:buNone/>
            </a:pPr>
            <a:r>
              <a:rPr lang="en-US" sz="2400" dirty="0"/>
              <a:t>     2. Continuity of Life</a:t>
            </a:r>
          </a:p>
          <a:p>
            <a:pPr lvl="1">
              <a:spcAft>
                <a:spcPct val="20000"/>
              </a:spcAft>
              <a:buNone/>
            </a:pPr>
            <a:r>
              <a:rPr lang="en-US" sz="2400" dirty="0"/>
              <a:t>     3. Ecological Behavior and Systems</a:t>
            </a:r>
          </a:p>
          <a:p>
            <a:endParaRPr lang="en-US" dirty="0"/>
          </a:p>
        </p:txBody>
      </p:sp>
    </p:spTree>
    <p:extLst>
      <p:ext uri="{BB962C8B-B14F-4D97-AF65-F5344CB8AC3E}">
        <p14:creationId xmlns:p14="http://schemas.microsoft.com/office/powerpoint/2010/main" xmlns="" val="15018734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New This Year</a:t>
            </a:r>
            <a:endParaRPr lang="en-US" b="1" dirty="0">
              <a:solidFill>
                <a:schemeClr val="tx1"/>
              </a:solidFill>
            </a:endParaRPr>
          </a:p>
        </p:txBody>
      </p:sp>
      <p:sp>
        <p:nvSpPr>
          <p:cNvPr id="3" name="Content Placeholder 2"/>
          <p:cNvSpPr>
            <a:spLocks noGrp="1"/>
          </p:cNvSpPr>
          <p:nvPr>
            <p:ph idx="1"/>
          </p:nvPr>
        </p:nvSpPr>
        <p:spPr>
          <a:xfrm>
            <a:off x="457200" y="1676400"/>
            <a:ext cx="8229600" cy="5181600"/>
          </a:xfrm>
        </p:spPr>
        <p:txBody>
          <a:bodyPr/>
          <a:lstStyle/>
          <a:p>
            <a:pPr lvl="1">
              <a:buFont typeface="Arial" pitchFamily="34" charset="0"/>
              <a:buChar char="•"/>
            </a:pPr>
            <a:r>
              <a:rPr lang="en-US" dirty="0" smtClean="0"/>
              <a:t>Additions for test administration</a:t>
            </a:r>
            <a:r>
              <a:rPr lang="en-US" sz="2400" dirty="0" smtClean="0"/>
              <a:t>:</a:t>
            </a:r>
          </a:p>
          <a:p>
            <a:pPr lvl="2">
              <a:buFont typeface="Arial" pitchFamily="34" charset="0"/>
              <a:buChar char="•"/>
            </a:pPr>
            <a:r>
              <a:rPr lang="en-US" dirty="0"/>
              <a:t>In the “Directions for Administration” for the 2013-2014 Keystone Exams and forward in all DFAs, test administrators will be directed to collect test booklets and answer booklets when the students have completed the section and not wait until all students have completed the section.</a:t>
            </a:r>
          </a:p>
          <a:p>
            <a:pPr lvl="2">
              <a:buFont typeface="Arial" pitchFamily="34" charset="0"/>
              <a:buChar char="•"/>
            </a:pPr>
            <a:r>
              <a:rPr lang="en-US" dirty="0"/>
              <a:t>All test certifications have been revised.  A new General Certification has been developed to be used with individuals who are not covered by the other certifications.  These individuals include secretarial staff, custodial staff, etc.</a:t>
            </a:r>
          </a:p>
          <a:p>
            <a:pPr lvl="2">
              <a:buFont typeface="Arial" pitchFamily="34" charset="0"/>
              <a:buChar char="•"/>
            </a:pPr>
            <a:endParaRPr lang="en-US" dirty="0" smtClean="0"/>
          </a:p>
          <a:p>
            <a:pPr marL="457200" lvl="1" indent="0">
              <a:buNone/>
            </a:pPr>
            <a:endParaRPr lang="en-US" dirty="0">
              <a:solidFill>
                <a:srgbClr val="000080"/>
              </a:solidFill>
            </a:endParaRPr>
          </a:p>
        </p:txBody>
      </p:sp>
    </p:spTree>
    <p:extLst>
      <p:ext uri="{BB962C8B-B14F-4D97-AF65-F5344CB8AC3E}">
        <p14:creationId xmlns:p14="http://schemas.microsoft.com/office/powerpoint/2010/main" xmlns="" val="2174827967"/>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spcAft>
                <a:spcPct val="20000"/>
              </a:spcAft>
              <a:buNone/>
            </a:pPr>
            <a:endParaRPr lang="en-US" b="1" u="sng" dirty="0" smtClean="0">
              <a:solidFill>
                <a:srgbClr val="000099"/>
              </a:solidFill>
            </a:endParaRPr>
          </a:p>
          <a:p>
            <a:pPr lvl="0">
              <a:spcAft>
                <a:spcPct val="20000"/>
              </a:spcAft>
              <a:buNone/>
            </a:pPr>
            <a:r>
              <a:rPr lang="en-US" b="1" u="sng" dirty="0" smtClean="0"/>
              <a:t>District </a:t>
            </a:r>
            <a:r>
              <a:rPr lang="en-US" b="1" u="sng" dirty="0"/>
              <a:t>and School Reporting</a:t>
            </a:r>
            <a:r>
              <a:rPr lang="en-US" sz="2400" dirty="0"/>
              <a:t> </a:t>
            </a:r>
          </a:p>
          <a:p>
            <a:pPr lvl="0">
              <a:spcAft>
                <a:spcPct val="20000"/>
              </a:spcAft>
              <a:buNone/>
            </a:pPr>
            <a:r>
              <a:rPr lang="en-US" sz="2400" dirty="0">
                <a:solidFill>
                  <a:srgbClr val="FF2D55"/>
                </a:solidFill>
              </a:rPr>
              <a:t>     </a:t>
            </a:r>
            <a:r>
              <a:rPr lang="en-US" sz="2800" b="1" dirty="0"/>
              <a:t>C. Physical Sciences</a:t>
            </a:r>
          </a:p>
          <a:p>
            <a:pPr lvl="1">
              <a:spcAft>
                <a:spcPct val="20000"/>
              </a:spcAft>
              <a:buNone/>
            </a:pPr>
            <a:r>
              <a:rPr lang="en-US" sz="2400" dirty="0">
                <a:solidFill>
                  <a:srgbClr val="000000"/>
                </a:solidFill>
              </a:rPr>
              <a:t>     </a:t>
            </a:r>
            <a:r>
              <a:rPr lang="en-US" sz="2400" dirty="0"/>
              <a:t>1. Structure, Properties and Interactions of Matter</a:t>
            </a:r>
          </a:p>
          <a:p>
            <a:pPr lvl="1">
              <a:spcAft>
                <a:spcPct val="20000"/>
              </a:spcAft>
              <a:buNone/>
            </a:pPr>
            <a:r>
              <a:rPr lang="en-US" sz="2400" dirty="0"/>
              <a:t>     2. Forms, Sources, Conversions, and Transfer of</a:t>
            </a:r>
          </a:p>
          <a:p>
            <a:pPr lvl="1">
              <a:spcAft>
                <a:spcPct val="20000"/>
              </a:spcAft>
              <a:buNone/>
            </a:pPr>
            <a:r>
              <a:rPr lang="en-US" sz="2400" dirty="0"/>
              <a:t>         Energy</a:t>
            </a:r>
          </a:p>
          <a:p>
            <a:pPr lvl="1">
              <a:spcAft>
                <a:spcPct val="20000"/>
              </a:spcAft>
              <a:buNone/>
            </a:pPr>
            <a:r>
              <a:rPr lang="en-US" sz="2400" dirty="0"/>
              <a:t>     3. Principles of Force and Motion</a:t>
            </a:r>
          </a:p>
          <a:p>
            <a:endParaRPr lang="en-US" dirty="0"/>
          </a:p>
        </p:txBody>
      </p:sp>
    </p:spTree>
    <p:extLst>
      <p:ext uri="{BB962C8B-B14F-4D97-AF65-F5344CB8AC3E}">
        <p14:creationId xmlns:p14="http://schemas.microsoft.com/office/powerpoint/2010/main" xmlns="" val="31391970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buNone/>
            </a:pPr>
            <a:endParaRPr lang="en-US" b="1" u="sng" dirty="0" smtClean="0">
              <a:solidFill>
                <a:srgbClr val="000099"/>
              </a:solidFill>
            </a:endParaRPr>
          </a:p>
          <a:p>
            <a:pPr lvl="0">
              <a:buNone/>
            </a:pPr>
            <a:r>
              <a:rPr lang="en-US" b="1" u="sng" dirty="0" smtClean="0"/>
              <a:t>District </a:t>
            </a:r>
            <a:r>
              <a:rPr lang="en-US" b="1" u="sng" dirty="0"/>
              <a:t>and School Reporting</a:t>
            </a:r>
            <a:r>
              <a:rPr lang="en-US" sz="2400" b="1" dirty="0"/>
              <a:t> </a:t>
            </a:r>
          </a:p>
          <a:p>
            <a:pPr lvl="0">
              <a:buNone/>
            </a:pPr>
            <a:r>
              <a:rPr lang="en-US" sz="2400" b="1" dirty="0"/>
              <a:t>     </a:t>
            </a:r>
            <a:r>
              <a:rPr lang="en-US" sz="2800" b="1" dirty="0"/>
              <a:t>D. Earth and </a:t>
            </a:r>
            <a:r>
              <a:rPr lang="en-US" sz="2800" b="1" dirty="0" smtClean="0"/>
              <a:t>Space </a:t>
            </a:r>
            <a:r>
              <a:rPr lang="en-US" sz="2800" b="1" dirty="0"/>
              <a:t>Sciences</a:t>
            </a:r>
          </a:p>
          <a:p>
            <a:pPr lvl="0">
              <a:buNone/>
            </a:pPr>
            <a:r>
              <a:rPr lang="en-US" sz="2400" dirty="0"/>
              <a:t>           1. Earth Features and Processes that </a:t>
            </a:r>
          </a:p>
          <a:p>
            <a:pPr lvl="0">
              <a:buNone/>
            </a:pPr>
            <a:r>
              <a:rPr lang="en-US" sz="2400" dirty="0"/>
              <a:t>                    Change Earth and Its Resources</a:t>
            </a:r>
          </a:p>
          <a:p>
            <a:pPr lvl="0">
              <a:buNone/>
            </a:pPr>
            <a:r>
              <a:rPr lang="en-US" sz="2400" dirty="0"/>
              <a:t>           2. Weather, Climate, and Atmospheric</a:t>
            </a:r>
          </a:p>
          <a:p>
            <a:pPr lvl="0">
              <a:buNone/>
            </a:pPr>
            <a:r>
              <a:rPr lang="en-US" sz="2400" dirty="0"/>
              <a:t>                    Processes</a:t>
            </a:r>
          </a:p>
          <a:p>
            <a:pPr lvl="0">
              <a:buNone/>
            </a:pPr>
            <a:r>
              <a:rPr lang="en-US" sz="2400" dirty="0"/>
              <a:t>           3. Composition and Structure of the</a:t>
            </a:r>
          </a:p>
          <a:p>
            <a:pPr lvl="0">
              <a:buNone/>
            </a:pPr>
            <a:r>
              <a:rPr lang="en-US" sz="2400" dirty="0"/>
              <a:t>                    Universe</a:t>
            </a:r>
          </a:p>
          <a:p>
            <a:endParaRPr lang="en-US" dirty="0"/>
          </a:p>
        </p:txBody>
      </p:sp>
    </p:spTree>
    <p:extLst>
      <p:ext uri="{BB962C8B-B14F-4D97-AF65-F5344CB8AC3E}">
        <p14:creationId xmlns:p14="http://schemas.microsoft.com/office/powerpoint/2010/main" xmlns="" val="123419574"/>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marL="0" lvl="0" indent="0">
              <a:buNone/>
            </a:pPr>
            <a:endParaRPr lang="en-US" b="1" u="sng" dirty="0" smtClean="0">
              <a:solidFill>
                <a:srgbClr val="000099"/>
              </a:solidFill>
            </a:endParaRPr>
          </a:p>
          <a:p>
            <a:pPr marL="0" lvl="0" indent="0">
              <a:buNone/>
            </a:pPr>
            <a:r>
              <a:rPr lang="en-US" b="1" u="sng" dirty="0" smtClean="0"/>
              <a:t>Science </a:t>
            </a:r>
            <a:r>
              <a:rPr lang="en-US" b="1" u="sng" dirty="0"/>
              <a:t>Test Composition</a:t>
            </a:r>
          </a:p>
          <a:p>
            <a:pPr marL="0" lvl="0" indent="0">
              <a:buNone/>
            </a:pPr>
            <a:r>
              <a:rPr lang="en-US" b="1" dirty="0"/>
              <a:t>          </a:t>
            </a:r>
            <a:r>
              <a:rPr lang="en-US" b="1" dirty="0" smtClean="0"/>
              <a:t> </a:t>
            </a:r>
            <a:r>
              <a:rPr lang="en-US" sz="2000" b="1" dirty="0" smtClean="0"/>
              <a:t>50%</a:t>
            </a:r>
            <a:r>
              <a:rPr lang="en-US" sz="2000" dirty="0" smtClean="0"/>
              <a:t> </a:t>
            </a:r>
            <a:r>
              <a:rPr lang="en-US" sz="2400" dirty="0"/>
              <a:t>Nature of Science</a:t>
            </a:r>
          </a:p>
          <a:p>
            <a:pPr marL="0" lvl="0" indent="0">
              <a:buNone/>
            </a:pPr>
            <a:r>
              <a:rPr lang="en-US" sz="2000" dirty="0"/>
              <a:t>                                </a:t>
            </a:r>
            <a:r>
              <a:rPr lang="en-US" sz="2400" b="1" dirty="0"/>
              <a:t>(Inquiry)</a:t>
            </a:r>
          </a:p>
          <a:p>
            <a:pPr marL="0" lvl="0" indent="0">
              <a:buNone/>
            </a:pPr>
            <a:r>
              <a:rPr lang="en-US" sz="2000" b="1" dirty="0"/>
              <a:t>                 50%</a:t>
            </a:r>
            <a:r>
              <a:rPr lang="en-US" sz="2000" dirty="0"/>
              <a:t> </a:t>
            </a:r>
            <a:r>
              <a:rPr lang="en-US" sz="2400" dirty="0" smtClean="0"/>
              <a:t>Biological </a:t>
            </a:r>
            <a:r>
              <a:rPr lang="en-US" sz="2400" dirty="0"/>
              <a:t>Science</a:t>
            </a:r>
          </a:p>
          <a:p>
            <a:pPr marL="0" lvl="0" indent="0">
              <a:buNone/>
            </a:pPr>
            <a:r>
              <a:rPr lang="en-US" sz="2400" dirty="0"/>
              <a:t>                      Physical Science</a:t>
            </a:r>
          </a:p>
          <a:p>
            <a:pPr marL="0" lvl="0" indent="0">
              <a:buNone/>
            </a:pPr>
            <a:r>
              <a:rPr lang="en-US" sz="2400" dirty="0"/>
              <a:t>                      Earth and Space </a:t>
            </a:r>
            <a:r>
              <a:rPr lang="en-US" sz="2400" dirty="0" smtClean="0"/>
              <a:t>Sciences</a:t>
            </a:r>
            <a:endParaRPr lang="en-US" sz="2400" dirty="0"/>
          </a:p>
          <a:p>
            <a:pPr marL="0" lvl="0" indent="0">
              <a:buNone/>
            </a:pPr>
            <a:r>
              <a:rPr lang="en-US" dirty="0"/>
              <a:t>                    </a:t>
            </a:r>
            <a:r>
              <a:rPr lang="en-US" sz="2400" b="1" dirty="0"/>
              <a:t>(Content)</a:t>
            </a:r>
          </a:p>
          <a:p>
            <a:endParaRPr lang="en-US" dirty="0"/>
          </a:p>
        </p:txBody>
      </p:sp>
    </p:spTree>
    <p:extLst>
      <p:ext uri="{BB962C8B-B14F-4D97-AF65-F5344CB8AC3E}">
        <p14:creationId xmlns:p14="http://schemas.microsoft.com/office/powerpoint/2010/main" xmlns="" val="30742388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PSSA Science 2014 </a:t>
            </a:r>
            <a:r>
              <a:rPr lang="en-US" b="1" dirty="0">
                <a:solidFill>
                  <a:schemeClr val="tx1"/>
                </a:solidFill>
              </a:rPr>
              <a:t>Test Blueprint</a:t>
            </a:r>
            <a:endParaRPr lang="en-US" dirty="0">
              <a:solidFill>
                <a:schemeClr val="tx1"/>
              </a:solidFill>
            </a:endParaRPr>
          </a:p>
        </p:txBody>
      </p:sp>
      <p:pic>
        <p:nvPicPr>
          <p:cNvPr id="124930"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990600" y="1828800"/>
            <a:ext cx="7115560" cy="4525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86006221"/>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772400" cy="998537"/>
          </a:xfrm>
        </p:spPr>
        <p:txBody>
          <a:bodyPr/>
          <a:lstStyle/>
          <a:p>
            <a:r>
              <a:rPr lang="en-US" b="1" dirty="0" smtClean="0">
                <a:solidFill>
                  <a:schemeClr val="tx1"/>
                </a:solidFill>
              </a:rPr>
              <a:t>PSSA Science </a:t>
            </a:r>
            <a:br>
              <a:rPr lang="en-US" b="1" dirty="0" smtClean="0">
                <a:solidFill>
                  <a:schemeClr val="tx1"/>
                </a:solidFill>
              </a:rPr>
            </a:br>
            <a:r>
              <a:rPr lang="en-US" b="1" dirty="0" smtClean="0">
                <a:solidFill>
                  <a:schemeClr val="tx1"/>
                </a:solidFill>
              </a:rPr>
              <a:t>Performance </a:t>
            </a:r>
            <a:r>
              <a:rPr lang="en-US" b="1" dirty="0">
                <a:solidFill>
                  <a:schemeClr val="tx1"/>
                </a:solidFill>
              </a:rPr>
              <a:t>Level Cut Scores</a:t>
            </a:r>
            <a:endParaRPr lang="en-US" dirty="0">
              <a:solidFill>
                <a:schemeClr val="tx1"/>
              </a:solidFill>
            </a:endParaRPr>
          </a:p>
        </p:txBody>
      </p:sp>
      <p:pic>
        <p:nvPicPr>
          <p:cNvPr id="125954"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861910" y="2209800"/>
            <a:ext cx="7420180" cy="39163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9676875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sz="2800" dirty="0" smtClean="0">
              <a:solidFill>
                <a:srgbClr val="000099"/>
              </a:solidFill>
            </a:endParaRPr>
          </a:p>
          <a:p>
            <a:pPr lvl="0">
              <a:buClr>
                <a:srgbClr val="FF2D55"/>
              </a:buClr>
              <a:buSzPct val="150000"/>
              <a:buNone/>
            </a:pPr>
            <a:endParaRPr lang="en-US" sz="2800" dirty="0" smtClean="0">
              <a:solidFill>
                <a:srgbClr val="000099"/>
              </a:solidFill>
            </a:endParaRPr>
          </a:p>
          <a:p>
            <a:pPr lvl="0">
              <a:buClr>
                <a:srgbClr val="FF2D55"/>
              </a:buClr>
              <a:buSzPct val="150000"/>
              <a:buNone/>
            </a:pPr>
            <a:r>
              <a:rPr lang="en-US" sz="2800" dirty="0" smtClean="0"/>
              <a:t>Student </a:t>
            </a:r>
            <a:r>
              <a:rPr lang="en-US" sz="2800" b="1" u="sng" dirty="0"/>
              <a:t>score</a:t>
            </a:r>
            <a:r>
              <a:rPr lang="en-US" sz="2800" dirty="0"/>
              <a:t> comes from:</a:t>
            </a:r>
          </a:p>
          <a:p>
            <a:pPr lvl="1">
              <a:buClr>
                <a:schemeClr val="tx1"/>
              </a:buClr>
              <a:buSzPct val="75000"/>
              <a:buFont typeface="Wingdings" pitchFamily="2" charset="2"/>
              <a:buChar char="§"/>
            </a:pPr>
            <a:r>
              <a:rPr lang="en-US" sz="2400" dirty="0"/>
              <a:t>Grades 4 and 8</a:t>
            </a:r>
          </a:p>
          <a:p>
            <a:pPr lvl="1">
              <a:buNone/>
            </a:pPr>
            <a:r>
              <a:rPr lang="en-US" sz="2400" dirty="0"/>
              <a:t>     - 58 Multiple Choice items </a:t>
            </a:r>
          </a:p>
          <a:p>
            <a:pPr lvl="1">
              <a:buNone/>
            </a:pPr>
            <a:r>
              <a:rPr lang="en-US" sz="2400" dirty="0"/>
              <a:t>     - </a:t>
            </a:r>
            <a:r>
              <a:rPr lang="en-US" sz="2400" dirty="0" smtClean="0"/>
              <a:t>Five open-ended </a:t>
            </a:r>
            <a:r>
              <a:rPr lang="en-US" sz="2400" dirty="0"/>
              <a:t>items </a:t>
            </a:r>
            <a:r>
              <a:rPr lang="en-US" sz="2400" dirty="0" smtClean="0"/>
              <a:t>(two </a:t>
            </a:r>
            <a:r>
              <a:rPr lang="en-US" sz="2400" dirty="0"/>
              <a:t>points each) </a:t>
            </a:r>
          </a:p>
        </p:txBody>
      </p:sp>
    </p:spTree>
    <p:extLst>
      <p:ext uri="{BB962C8B-B14F-4D97-AF65-F5344CB8AC3E}">
        <p14:creationId xmlns:p14="http://schemas.microsoft.com/office/powerpoint/2010/main" xmlns="" val="4097254746"/>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14400"/>
            <a:ext cx="7772400" cy="701675"/>
          </a:xfrm>
        </p:spPr>
        <p:txBody>
          <a:bodyPr/>
          <a:lstStyle/>
          <a:p>
            <a:r>
              <a:rPr lang="en-US" b="1" dirty="0" smtClean="0">
                <a:solidFill>
                  <a:schemeClr val="tx1"/>
                </a:solidFill>
              </a:rPr>
              <a:t>PSSA Science 2014</a:t>
            </a:r>
            <a:endParaRPr lang="en-US" dirty="0">
              <a:solidFill>
                <a:schemeClr val="tx1"/>
              </a:solidFill>
            </a:endParaRPr>
          </a:p>
        </p:txBody>
      </p:sp>
      <p:sp>
        <p:nvSpPr>
          <p:cNvPr id="3" name="Content Placeholder 2"/>
          <p:cNvSpPr>
            <a:spLocks noGrp="1"/>
          </p:cNvSpPr>
          <p:nvPr>
            <p:ph idx="1"/>
          </p:nvPr>
        </p:nvSpPr>
        <p:spPr/>
        <p:txBody>
          <a:bodyPr/>
          <a:lstStyle/>
          <a:p>
            <a:pPr lvl="0">
              <a:buClr>
                <a:srgbClr val="FF2D55"/>
              </a:buClr>
              <a:buSzPct val="150000"/>
              <a:buNone/>
            </a:pPr>
            <a:endParaRPr lang="en-US" sz="2800" dirty="0" smtClean="0">
              <a:solidFill>
                <a:srgbClr val="000099"/>
              </a:solidFill>
            </a:endParaRPr>
          </a:p>
          <a:p>
            <a:pPr lvl="0">
              <a:buClr>
                <a:srgbClr val="FF2D55"/>
              </a:buClr>
              <a:buSzPct val="150000"/>
              <a:buNone/>
            </a:pPr>
            <a:r>
              <a:rPr lang="en-US" sz="2800" dirty="0" smtClean="0"/>
              <a:t>Total </a:t>
            </a:r>
            <a:r>
              <a:rPr lang="en-US" sz="2800" dirty="0"/>
              <a:t>number of items:</a:t>
            </a:r>
          </a:p>
          <a:p>
            <a:pPr lvl="1">
              <a:buClr>
                <a:schemeClr val="tx1"/>
              </a:buClr>
              <a:buSzPct val="75000"/>
              <a:buFont typeface="Wingdings" pitchFamily="2" charset="2"/>
              <a:buChar char="§"/>
            </a:pPr>
            <a:r>
              <a:rPr lang="en-US" sz="2400" dirty="0"/>
              <a:t>Grade 4 </a:t>
            </a:r>
          </a:p>
          <a:p>
            <a:pPr lvl="1">
              <a:buNone/>
            </a:pPr>
            <a:r>
              <a:rPr lang="en-US" sz="2400" dirty="0"/>
              <a:t>     - 68 Multiple Choice Items</a:t>
            </a:r>
          </a:p>
          <a:p>
            <a:pPr lvl="1">
              <a:buNone/>
            </a:pPr>
            <a:r>
              <a:rPr lang="en-US" sz="2400" dirty="0"/>
              <a:t>     - </a:t>
            </a:r>
            <a:r>
              <a:rPr lang="en-US" sz="2400" dirty="0" smtClean="0"/>
              <a:t>Seven open-ended </a:t>
            </a:r>
            <a:r>
              <a:rPr lang="en-US" sz="2400" dirty="0"/>
              <a:t>Items</a:t>
            </a:r>
          </a:p>
          <a:p>
            <a:pPr lvl="1">
              <a:buClr>
                <a:schemeClr val="tx1"/>
              </a:buClr>
              <a:buSzPct val="75000"/>
              <a:buFont typeface="Wingdings" pitchFamily="2" charset="2"/>
              <a:buChar char="§"/>
            </a:pPr>
            <a:r>
              <a:rPr lang="en-US" sz="2400" dirty="0"/>
              <a:t>Grade 8</a:t>
            </a:r>
          </a:p>
          <a:p>
            <a:pPr lvl="1">
              <a:buNone/>
            </a:pPr>
            <a:r>
              <a:rPr lang="en-US" sz="2400" dirty="0"/>
              <a:t>    - 70 Multiple Choice Items</a:t>
            </a:r>
          </a:p>
          <a:p>
            <a:pPr lvl="1">
              <a:buNone/>
            </a:pPr>
            <a:r>
              <a:rPr lang="en-US" sz="2400" dirty="0"/>
              <a:t>    - </a:t>
            </a:r>
            <a:r>
              <a:rPr lang="en-US" sz="2400" dirty="0" smtClean="0"/>
              <a:t>Seven open-ended </a:t>
            </a:r>
            <a:r>
              <a:rPr lang="en-US" sz="2400" dirty="0"/>
              <a:t>Items</a:t>
            </a:r>
          </a:p>
          <a:p>
            <a:pPr marL="0" indent="0">
              <a:buNone/>
            </a:pPr>
            <a:endParaRPr lang="en-US" dirty="0"/>
          </a:p>
        </p:txBody>
      </p:sp>
    </p:spTree>
    <p:extLst>
      <p:ext uri="{BB962C8B-B14F-4D97-AF65-F5344CB8AC3E}">
        <p14:creationId xmlns:p14="http://schemas.microsoft.com/office/powerpoint/2010/main" xmlns="" val="1994495347"/>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3"/>
          <p:cNvSpPr txBox="1">
            <a:spLocks noChangeArrowheads="1"/>
          </p:cNvSpPr>
          <p:nvPr/>
        </p:nvSpPr>
        <p:spPr bwMode="auto">
          <a:xfrm>
            <a:off x="1749425" y="4800600"/>
            <a:ext cx="184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a:defRPr sz="2000">
                <a:solidFill>
                  <a:schemeClr val="tx1"/>
                </a:solidFill>
                <a:latin typeface="Arial" charset="0"/>
              </a:defRPr>
            </a:lvl1pPr>
            <a:lvl2pPr marL="742950" indent="-285750">
              <a:defRPr sz="2000">
                <a:solidFill>
                  <a:schemeClr val="tx1"/>
                </a:solidFill>
                <a:latin typeface="Arial" charset="0"/>
              </a:defRPr>
            </a:lvl2pPr>
            <a:lvl3pPr marL="1143000" indent="-228600">
              <a:defRPr sz="2000">
                <a:solidFill>
                  <a:schemeClr val="tx1"/>
                </a:solidFill>
                <a:latin typeface="Arial" charset="0"/>
              </a:defRPr>
            </a:lvl3pPr>
            <a:lvl4pPr marL="1600200" indent="-228600">
              <a:defRPr sz="2000">
                <a:solidFill>
                  <a:schemeClr val="tx1"/>
                </a:solidFill>
                <a:latin typeface="Arial" charset="0"/>
              </a:defRPr>
            </a:lvl4pPr>
            <a:lvl5pPr marL="2057400" indent="-228600">
              <a:defRPr sz="2000">
                <a:solidFill>
                  <a:schemeClr val="tx1"/>
                </a:solidFill>
                <a:latin typeface="Arial" charset="0"/>
              </a:defRPr>
            </a:lvl5pPr>
            <a:lvl6pPr marL="2514600" indent="-228600" eaLnBrk="0" fontAlgn="base" hangingPunct="0">
              <a:spcBef>
                <a:spcPct val="0"/>
              </a:spcBef>
              <a:spcAft>
                <a:spcPct val="0"/>
              </a:spcAft>
              <a:defRPr sz="2000">
                <a:solidFill>
                  <a:schemeClr val="tx1"/>
                </a:solidFill>
                <a:latin typeface="Arial" charset="0"/>
              </a:defRPr>
            </a:lvl6pPr>
            <a:lvl7pPr marL="2971800" indent="-228600" eaLnBrk="0" fontAlgn="base" hangingPunct="0">
              <a:spcBef>
                <a:spcPct val="0"/>
              </a:spcBef>
              <a:spcAft>
                <a:spcPct val="0"/>
              </a:spcAft>
              <a:defRPr sz="2000">
                <a:solidFill>
                  <a:schemeClr val="tx1"/>
                </a:solidFill>
                <a:latin typeface="Arial" charset="0"/>
              </a:defRPr>
            </a:lvl7pPr>
            <a:lvl8pPr marL="3429000" indent="-228600" eaLnBrk="0" fontAlgn="base" hangingPunct="0">
              <a:spcBef>
                <a:spcPct val="0"/>
              </a:spcBef>
              <a:spcAft>
                <a:spcPct val="0"/>
              </a:spcAft>
              <a:defRPr sz="2000">
                <a:solidFill>
                  <a:schemeClr val="tx1"/>
                </a:solidFill>
                <a:latin typeface="Arial" charset="0"/>
              </a:defRPr>
            </a:lvl8pPr>
            <a:lvl9pPr marL="3886200" indent="-228600" eaLnBrk="0" fontAlgn="base" hangingPunct="0">
              <a:spcBef>
                <a:spcPct val="0"/>
              </a:spcBef>
              <a:spcAft>
                <a:spcPct val="0"/>
              </a:spcAft>
              <a:defRPr sz="2000">
                <a:solidFill>
                  <a:schemeClr val="tx1"/>
                </a:solidFill>
                <a:latin typeface="Arial" charset="0"/>
              </a:defRPr>
            </a:lvl9pPr>
          </a:lstStyle>
          <a:p>
            <a:pPr algn="ctr"/>
            <a:endParaRPr lang="en-US" sz="1800" b="1" dirty="0">
              <a:solidFill>
                <a:srgbClr val="FFFFFF"/>
              </a:solidFill>
              <a:latin typeface="Times New Roman" pitchFamily="18" charset="0"/>
            </a:endParaRPr>
          </a:p>
        </p:txBody>
      </p:sp>
      <p:graphicFrame>
        <p:nvGraphicFramePr>
          <p:cNvPr id="404025" name="Group 569"/>
          <p:cNvGraphicFramePr>
            <a:graphicFrameLocks noGrp="1"/>
          </p:cNvGraphicFramePr>
          <p:nvPr>
            <p:extLst>
              <p:ext uri="{D42A27DB-BD31-4B8C-83A1-F6EECF244321}">
                <p14:modId xmlns:p14="http://schemas.microsoft.com/office/powerpoint/2010/main" xmlns="" val="2504445887"/>
              </p:ext>
            </p:extLst>
          </p:nvPr>
        </p:nvGraphicFramePr>
        <p:xfrm>
          <a:off x="76200" y="990600"/>
          <a:ext cx="8839200" cy="5728732"/>
        </p:xfrm>
        <a:graphic>
          <a:graphicData uri="http://schemas.openxmlformats.org/drawingml/2006/table">
            <a:tbl>
              <a:tblPr/>
              <a:tblGrid>
                <a:gridCol w="232768"/>
                <a:gridCol w="1062632"/>
                <a:gridCol w="914400"/>
                <a:gridCol w="914400"/>
                <a:gridCol w="838200"/>
                <a:gridCol w="685800"/>
                <a:gridCol w="914400"/>
                <a:gridCol w="838200"/>
                <a:gridCol w="685800"/>
                <a:gridCol w="1752600"/>
              </a:tblGrid>
              <a:tr h="636877">
                <a:tc gridSpan="10">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3600" b="1" i="0" u="none" strike="noStrike" cap="none" normalizeH="0" baseline="0" dirty="0" smtClean="0">
                          <a:ln>
                            <a:noFill/>
                          </a:ln>
                          <a:solidFill>
                            <a:schemeClr val="tx1"/>
                          </a:solidFill>
                          <a:effectLst/>
                          <a:latin typeface="Arial" charset="0"/>
                        </a:rPr>
                        <a:t>2014 PSSA Science Format</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46702">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charset="0"/>
                      </a:endParaRP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EC682"/>
                    </a:solidFill>
                  </a:tcPr>
                </a:tc>
                <a:tc hMerge="1">
                  <a:txBody>
                    <a:bodyPr/>
                    <a:lstStyle/>
                    <a:p>
                      <a:endParaRPr lang="en-US"/>
                    </a:p>
                  </a:txBody>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Total Number of Multiple Choice Items per Student</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 </a:t>
                      </a:r>
                      <a:r>
                        <a:rPr kumimoji="0" lang="en-US" sz="1400" b="1" i="0" u="none" strike="noStrike" cap="none" normalizeH="0" baseline="0" dirty="0" smtClean="0">
                          <a:ln>
                            <a:noFill/>
                          </a:ln>
                          <a:solidFill>
                            <a:srgbClr val="000099"/>
                          </a:solidFill>
                          <a:effectLst/>
                          <a:latin typeface="Arial" charset="0"/>
                        </a:rPr>
                        <a:t>Total Number of Open-Ended Items per Student</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Total Number of points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a:t>
                      </a:r>
                      <a:r>
                        <a:rPr kumimoji="0" lang="en-US" sz="1600" b="1" i="0" u="sng" strike="noStrike" cap="none" normalizeH="0" baseline="0" dirty="0" smtClean="0">
                          <a:ln>
                            <a:noFill/>
                          </a:ln>
                          <a:solidFill>
                            <a:srgbClr val="000099"/>
                          </a:solidFill>
                          <a:effectLst/>
                          <a:latin typeface="Arial" charset="0"/>
                        </a:rPr>
                        <a:t>Common Items Only</a:t>
                      </a:r>
                      <a:r>
                        <a:rPr kumimoji="0" lang="en-US" sz="1600" b="1" i="0" u="none" strike="noStrike" cap="none" normalizeH="0" baseline="0" dirty="0" smtClean="0">
                          <a:ln>
                            <a:noFill/>
                          </a:ln>
                          <a:solidFill>
                            <a:srgbClr val="000099"/>
                          </a:solidFill>
                          <a:effectLst/>
                          <a:latin typeface="Arial" charset="0"/>
                        </a:rPr>
                        <a:t>)</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3B2FC"/>
                    </a:solidFill>
                  </a:tcPr>
                </a:tc>
              </a:tr>
              <a:tr h="114637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outerShdw blurRad="38100" dist="38100" dir="2700000" algn="tl">
                              <a:srgbClr val="000000"/>
                            </a:outerShdw>
                          </a:effectLst>
                          <a:latin typeface="Arial" charset="0"/>
                        </a:rPr>
                        <a:t>G</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outerShdw blurRad="38100" dist="38100" dir="2700000" algn="tl">
                              <a:srgbClr val="000000"/>
                            </a:outerShdw>
                          </a:effectLst>
                          <a:latin typeface="Arial" charset="0"/>
                        </a:rPr>
                        <a:t>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outerShdw blurRad="38100" dist="38100" dir="2700000" algn="tl">
                              <a:srgbClr val="000000"/>
                            </a:outerShdw>
                          </a:effectLst>
                          <a:latin typeface="Arial" charset="0"/>
                        </a:rPr>
                        <a:t>A</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outerShdw blurRad="38100" dist="38100" dir="2700000" algn="tl">
                              <a:srgbClr val="000000"/>
                            </a:outerShdw>
                          </a:effectLst>
                          <a:latin typeface="Arial" charset="0"/>
                        </a:rPr>
                        <a:t>D</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outerShdw blurRad="38100" dist="38100" dir="2700000" algn="tl">
                              <a:srgbClr val="000000"/>
                            </a:outerShdw>
                          </a:effectLst>
                          <a:latin typeface="Arial" charset="0"/>
                        </a:rPr>
                        <a:t>E</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6C58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Approx.</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Length</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Common 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Common Scenario 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Equating</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Block</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Field Test 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Common Items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FF2D55"/>
                          </a:solidFill>
                          <a:effectLst/>
                          <a:latin typeface="Arial" charset="0"/>
                        </a:rPr>
                        <a:t>(2 points each)</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Equating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Block</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Field Test items</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smtClean="0">
                          <a:ln>
                            <a:noFill/>
                          </a:ln>
                          <a:solidFill>
                            <a:srgbClr val="000099"/>
                          </a:solidFill>
                          <a:effectLst/>
                          <a:latin typeface="Arial" charset="0"/>
                        </a:rPr>
                        <a:t>Number of Score Points per Student</a:t>
                      </a:r>
                    </a:p>
                  </a:txBody>
                  <a:tcP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3B2FC"/>
                    </a:solidFill>
                  </a:tcPr>
                </a:tc>
              </a:tr>
              <a:tr h="119490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4</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6C58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110-115 Minutes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2 Sections</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2D55"/>
                          </a:solidFill>
                          <a:effectLst>
                            <a:outerShdw blurRad="38100" dist="38100" dir="2700000" algn="tl">
                              <a:srgbClr val="000000"/>
                            </a:outerShdw>
                          </a:effectLst>
                          <a:latin typeface="Arial" charset="0"/>
                        </a:rPr>
                        <a:t>58</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0</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2</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8</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2D55"/>
                          </a:solidFill>
                          <a:effectLst>
                            <a:outerShdw blurRad="38100" dist="38100" dir="2700000" algn="tl">
                              <a:srgbClr val="000000"/>
                            </a:outerShdw>
                          </a:effectLst>
                          <a:latin typeface="Arial" charset="0"/>
                        </a:rPr>
                        <a:t>5</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1</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1</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58</a:t>
                      </a:r>
                      <a:r>
                        <a:rPr kumimoji="0" lang="en-US" sz="1600" b="1" i="0" u="none" strike="noStrike" cap="none" normalizeH="0" baseline="0" dirty="0" smtClean="0">
                          <a:ln>
                            <a:noFill/>
                          </a:ln>
                          <a:solidFill>
                            <a:srgbClr val="000099"/>
                          </a:solidFill>
                          <a:effectLst>
                            <a:outerShdw blurRad="38100" dist="38100" dir="2700000" algn="tl">
                              <a:srgbClr val="000000"/>
                            </a:outerShdw>
                          </a:effectLst>
                          <a:latin typeface="Arial" charset="0"/>
                        </a:rPr>
                        <a:t>+</a:t>
                      </a: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10</a:t>
                      </a:r>
                      <a:r>
                        <a:rPr kumimoji="0" lang="en-US" sz="1600" b="1" i="0" u="none" strike="noStrike" cap="none" normalizeH="0" baseline="0" dirty="0" smtClean="0">
                          <a:ln>
                            <a:noFill/>
                          </a:ln>
                          <a:solidFill>
                            <a:srgbClr val="000099"/>
                          </a:solidFill>
                          <a:effectLst>
                            <a:outerShdw blurRad="38100" dist="38100" dir="2700000" algn="tl">
                              <a:srgbClr val="000000"/>
                            </a:outerShdw>
                          </a:effectLst>
                          <a:latin typeface="Arial" charset="0"/>
                        </a:rPr>
                        <a:t>=</a:t>
                      </a: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68</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3B2FC"/>
                    </a:solidFill>
                  </a:tcPr>
                </a:tc>
              </a:tr>
              <a:tr h="119490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66"/>
                          </a:solidFill>
                          <a:effectLst/>
                          <a:latin typeface="Arial" charset="0"/>
                        </a:rPr>
                        <a:t>8</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6C58A"/>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120-125 Minutes </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1" i="0" u="none" strike="noStrike" cap="none" normalizeH="0" baseline="0" dirty="0" smtClean="0">
                          <a:ln>
                            <a:noFill/>
                          </a:ln>
                          <a:solidFill>
                            <a:srgbClr val="000099"/>
                          </a:solidFill>
                          <a:effectLst/>
                          <a:latin typeface="Arial" charset="0"/>
                        </a:rPr>
                        <a:t>2 Sections</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2D55"/>
                          </a:solidFill>
                          <a:effectLst>
                            <a:outerShdw blurRad="38100" dist="38100" dir="2700000" algn="tl">
                              <a:srgbClr val="000000"/>
                            </a:outerShdw>
                          </a:effectLst>
                          <a:latin typeface="Arial" charset="0"/>
                        </a:rPr>
                        <a:t>54</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2D55"/>
                          </a:solidFill>
                          <a:effectLst>
                            <a:outerShdw blurRad="38100" dist="38100" dir="2700000" algn="tl">
                              <a:srgbClr val="000000"/>
                            </a:outerShdw>
                          </a:effectLst>
                          <a:latin typeface="Arial" charset="0"/>
                        </a:rPr>
                        <a:t>4</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2</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10</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C6FB85"/>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dirty="0" smtClean="0">
                          <a:ln>
                            <a:noFill/>
                          </a:ln>
                          <a:solidFill>
                            <a:srgbClr val="FF2D55"/>
                          </a:solidFill>
                          <a:effectLst>
                            <a:outerShdw blurRad="38100" dist="38100" dir="2700000" algn="tl">
                              <a:srgbClr val="000000"/>
                            </a:outerShdw>
                          </a:effectLst>
                          <a:latin typeface="Arial" charset="0"/>
                        </a:rPr>
                        <a:t>5</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1</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000099"/>
                          </a:solidFill>
                          <a:effectLst/>
                          <a:latin typeface="Arial" charset="0"/>
                        </a:rPr>
                        <a:t>1</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58</a:t>
                      </a:r>
                      <a:r>
                        <a:rPr kumimoji="0" lang="en-US" sz="1600" b="1" i="0" u="none" strike="noStrike" cap="none" normalizeH="0" baseline="0" dirty="0" smtClean="0">
                          <a:ln>
                            <a:noFill/>
                          </a:ln>
                          <a:solidFill>
                            <a:srgbClr val="000099"/>
                          </a:solidFill>
                          <a:effectLst>
                            <a:outerShdw blurRad="38100" dist="38100" dir="2700000" algn="tl">
                              <a:srgbClr val="000000"/>
                            </a:outerShdw>
                          </a:effectLst>
                          <a:latin typeface="Arial" charset="0"/>
                        </a:rPr>
                        <a:t>+</a:t>
                      </a: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10</a:t>
                      </a:r>
                      <a:r>
                        <a:rPr kumimoji="0" lang="en-US" sz="1600" b="1" i="0" u="none" strike="noStrike" cap="none" normalizeH="0" baseline="0" dirty="0" smtClean="0">
                          <a:ln>
                            <a:noFill/>
                          </a:ln>
                          <a:solidFill>
                            <a:srgbClr val="000099"/>
                          </a:solidFill>
                          <a:effectLst>
                            <a:outerShdw blurRad="38100" dist="38100" dir="2700000" algn="tl">
                              <a:srgbClr val="000000"/>
                            </a:outerShdw>
                          </a:effectLst>
                          <a:latin typeface="Arial" charset="0"/>
                        </a:rPr>
                        <a:t>=</a:t>
                      </a:r>
                      <a:r>
                        <a:rPr kumimoji="0" lang="en-US" sz="1600" b="1" i="0" u="none" strike="noStrike" cap="none" normalizeH="0" baseline="0" dirty="0" smtClean="0">
                          <a:ln>
                            <a:noFill/>
                          </a:ln>
                          <a:solidFill>
                            <a:srgbClr val="FF2D55"/>
                          </a:solidFill>
                          <a:effectLst>
                            <a:outerShdw blurRad="38100" dist="38100" dir="2700000" algn="tl">
                              <a:srgbClr val="000000"/>
                            </a:outerShdw>
                          </a:effectLst>
                          <a:latin typeface="Arial" charset="0"/>
                        </a:rPr>
                        <a:t>68</a:t>
                      </a:r>
                    </a:p>
                  </a:txBody>
                  <a:tcPr anchor="ctr" horzOverflow="overflow">
                    <a:lnL w="28575" cap="flat" cmpd="sng" algn="ctr">
                      <a:solidFill>
                        <a:srgbClr val="000066"/>
                      </a:solidFill>
                      <a:prstDash val="solid"/>
                      <a:miter lim="800000"/>
                      <a:headEnd type="none" w="med" len="med"/>
                      <a:tailEnd type="none" w="med" len="med"/>
                    </a:lnL>
                    <a:lnR w="28575" cap="flat" cmpd="sng" algn="ctr">
                      <a:solidFill>
                        <a:srgbClr val="000066"/>
                      </a:solidFill>
                      <a:prstDash val="solid"/>
                      <a:miter lim="800000"/>
                      <a:headEnd type="none" w="med" len="med"/>
                      <a:tailEnd type="none" w="med" len="med"/>
                    </a:lnR>
                    <a:lnT w="28575" cap="flat" cmpd="sng" algn="ctr">
                      <a:solidFill>
                        <a:srgbClr val="000066"/>
                      </a:solidFill>
                      <a:prstDash val="solid"/>
                      <a:miter lim="800000"/>
                      <a:headEnd type="none" w="med" len="med"/>
                      <a:tailEnd type="none" w="med" len="med"/>
                    </a:lnT>
                    <a:lnB w="28575" cap="flat" cmpd="sng" algn="ctr">
                      <a:solidFill>
                        <a:srgbClr val="000066"/>
                      </a:solidFill>
                      <a:prstDash val="solid"/>
                      <a:miter lim="800000"/>
                      <a:headEnd type="none" w="med" len="med"/>
                      <a:tailEnd type="none" w="med" len="med"/>
                    </a:lnB>
                    <a:lnTlToBr>
                      <a:noFill/>
                    </a:lnTlToBr>
                    <a:lnBlToTr>
                      <a:noFill/>
                    </a:lnBlToTr>
                    <a:solidFill>
                      <a:srgbClr val="F3B2FC"/>
                    </a:solidFill>
                  </a:tcPr>
                </a:tc>
              </a:tr>
            </a:tbl>
          </a:graphicData>
        </a:graphic>
      </p:graphicFrame>
    </p:spTree>
    <p:extLst>
      <p:ext uri="{BB962C8B-B14F-4D97-AF65-F5344CB8AC3E}">
        <p14:creationId xmlns:p14="http://schemas.microsoft.com/office/powerpoint/2010/main" xmlns="" val="2115132782"/>
      </p:ext>
    </p:extLst>
  </p:cSld>
  <p:clrMapOvr>
    <a:masterClrMapping/>
  </p:clrMapOvr>
  <p:transition advTm="0"/>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sz="5400" dirty="0" smtClean="0">
                <a:solidFill>
                  <a:schemeClr val="tx1"/>
                </a:solidFill>
              </a:rPr>
              <a:t>Keystone Exams</a:t>
            </a:r>
            <a:endParaRPr lang="en-US" sz="5400" dirty="0">
              <a:solidFill>
                <a:schemeClr val="tx1"/>
              </a:solidFill>
            </a:endParaRPr>
          </a:p>
        </p:txBody>
      </p:sp>
    </p:spTree>
    <p:extLst>
      <p:ext uri="{BB962C8B-B14F-4D97-AF65-F5344CB8AC3E}">
        <p14:creationId xmlns:p14="http://schemas.microsoft.com/office/powerpoint/2010/main" xmlns="" val="2290627791"/>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tx1"/>
                </a:solidFill>
              </a:rPr>
              <a:t>Keystone Exams</a:t>
            </a:r>
            <a:endParaRPr lang="en-US" b="1" dirty="0">
              <a:solidFill>
                <a:schemeClr val="tx1"/>
              </a:solidFill>
            </a:endParaRPr>
          </a:p>
        </p:txBody>
      </p:sp>
      <p:sp>
        <p:nvSpPr>
          <p:cNvPr id="3" name="Content Placeholder 2"/>
          <p:cNvSpPr>
            <a:spLocks noGrp="1"/>
          </p:cNvSpPr>
          <p:nvPr>
            <p:ph idx="1"/>
          </p:nvPr>
        </p:nvSpPr>
        <p:spPr/>
        <p:txBody>
          <a:bodyPr/>
          <a:lstStyle/>
          <a:p>
            <a:pPr>
              <a:buClr>
                <a:schemeClr val="tx1"/>
              </a:buClr>
              <a:buSzPct val="75000"/>
              <a:buFont typeface="Wingdings" pitchFamily="2" charset="2"/>
              <a:buChar char="§"/>
            </a:pPr>
            <a:r>
              <a:rPr lang="en-US" dirty="0" smtClean="0"/>
              <a:t>Offered three times each year – winter, spring and summer</a:t>
            </a:r>
          </a:p>
          <a:p>
            <a:pPr>
              <a:buClr>
                <a:schemeClr val="tx1"/>
              </a:buClr>
              <a:buSzPct val="75000"/>
              <a:buFont typeface="Wingdings" pitchFamily="2" charset="2"/>
              <a:buChar char="§"/>
            </a:pPr>
            <a:r>
              <a:rPr lang="en-US" dirty="0"/>
              <a:t>Offered in </a:t>
            </a:r>
            <a:r>
              <a:rPr lang="en-US" dirty="0" smtClean="0"/>
              <a:t>Algebra </a:t>
            </a:r>
            <a:r>
              <a:rPr lang="en-US" dirty="0"/>
              <a:t>I, Biology and </a:t>
            </a:r>
            <a:r>
              <a:rPr lang="en-US" dirty="0" smtClean="0"/>
              <a:t>Literature</a:t>
            </a:r>
          </a:p>
          <a:p>
            <a:pPr>
              <a:buClr>
                <a:schemeClr val="tx1"/>
              </a:buClr>
              <a:buSzPct val="75000"/>
              <a:buFont typeface="Wingdings" pitchFamily="2" charset="2"/>
              <a:buChar char="§"/>
            </a:pPr>
            <a:r>
              <a:rPr lang="en-US" dirty="0" smtClean="0"/>
              <a:t>Students can retake them until they score at the proficient level</a:t>
            </a:r>
          </a:p>
          <a:p>
            <a:pPr>
              <a:buClr>
                <a:schemeClr val="tx1"/>
              </a:buClr>
              <a:buSzPct val="75000"/>
              <a:buFont typeface="Wingdings" pitchFamily="2" charset="2"/>
              <a:buChar char="§"/>
            </a:pPr>
            <a:r>
              <a:rPr lang="en-US" dirty="0" smtClean="0"/>
              <a:t>Project-Based Assessment – contact respective IU curriculum office or email the SAS helpdesk at </a:t>
            </a:r>
            <a:r>
              <a:rPr lang="en-US" u="sng" dirty="0" smtClean="0"/>
              <a:t>helpdesk@pdesas.org</a:t>
            </a:r>
          </a:p>
          <a:p>
            <a:pPr>
              <a:buClr>
                <a:schemeClr val="tx1"/>
              </a:buClr>
              <a:buSzPct val="75000"/>
              <a:buFont typeface="Wingdings" pitchFamily="2" charset="2"/>
              <a:buChar char="§"/>
            </a:pPr>
            <a:endParaRPr lang="en-US" dirty="0" smtClean="0"/>
          </a:p>
          <a:p>
            <a:pPr marL="0" indent="0">
              <a:buNone/>
            </a:pPr>
            <a:endParaRPr lang="en-US" dirty="0">
              <a:solidFill>
                <a:srgbClr val="000080"/>
              </a:solidFill>
            </a:endParaRPr>
          </a:p>
        </p:txBody>
      </p:sp>
    </p:spTree>
    <p:extLst>
      <p:ext uri="{BB962C8B-B14F-4D97-AF65-F5344CB8AC3E}">
        <p14:creationId xmlns:p14="http://schemas.microsoft.com/office/powerpoint/2010/main" xmlns="" val="1974215514"/>
      </p:ext>
    </p:extLst>
  </p:cSld>
  <p:clrMapOvr>
    <a:masterClrMapping/>
  </p:clrMapOvr>
  <p:timing>
    <p:tnLst>
      <p:par>
        <p:cTn id="1" dur="indefinite" restart="never" nodeType="tmRoot"/>
      </p:par>
    </p:tnLst>
  </p:timing>
</p:sld>
</file>

<file path=ppt/theme/theme1.xml><?xml version="1.0" encoding="utf-8"?>
<a:theme xmlns:a="http://schemas.openxmlformats.org/drawingml/2006/main" name="PDE Slide Master 2012">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DE 2012 them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PDE 2012 them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PDE 2012 them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PDE 2012 them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4_PDE 2012 theme">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Tx/>
          <a:buSzTx/>
          <a:buFontTx/>
          <a:buNone/>
          <a:tabLst/>
          <a:defRPr kumimoji="0" lang="en-US" sz="2700" b="1"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12950</TotalTime>
  <Words>6831</Words>
  <Application>Microsoft Office PowerPoint</Application>
  <PresentationFormat>On-screen Show (4:3)</PresentationFormat>
  <Paragraphs>1213</Paragraphs>
  <Slides>154</Slides>
  <Notes>1</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154</vt:i4>
      </vt:variant>
    </vt:vector>
  </HeadingPairs>
  <TitlesOfParts>
    <vt:vector size="161" baseType="lpstr">
      <vt:lpstr>PDE Slide Master 2012</vt:lpstr>
      <vt:lpstr>PDE 2012 theme</vt:lpstr>
      <vt:lpstr>1_PDE 2012 theme</vt:lpstr>
      <vt:lpstr>2_PDE 2012 theme</vt:lpstr>
      <vt:lpstr>3_PDE 2012 theme</vt:lpstr>
      <vt:lpstr>4_PDE 2012 theme</vt:lpstr>
      <vt:lpstr>CorelPhotoPaint.Image.10</vt:lpstr>
      <vt:lpstr>Slide 1</vt:lpstr>
      <vt:lpstr>Presentation Content</vt:lpstr>
      <vt:lpstr>Slide 3</vt:lpstr>
      <vt:lpstr>New This Year</vt:lpstr>
      <vt:lpstr>New This Year</vt:lpstr>
      <vt:lpstr>New This Year</vt:lpstr>
      <vt:lpstr>New This Year</vt:lpstr>
      <vt:lpstr>New This Year</vt:lpstr>
      <vt:lpstr>New This Year</vt:lpstr>
      <vt:lpstr>New This Year</vt:lpstr>
      <vt:lpstr>New This Year</vt:lpstr>
      <vt:lpstr>New This Year</vt:lpstr>
      <vt:lpstr>Important Dates</vt:lpstr>
      <vt:lpstr>Important Dates</vt:lpstr>
      <vt:lpstr>Important Dates</vt:lpstr>
      <vt:lpstr>PA Standards</vt:lpstr>
      <vt:lpstr>The Taxonomy of  Assessment Anchor Content Standards</vt:lpstr>
      <vt:lpstr>Assessment Anchor Coding</vt:lpstr>
      <vt:lpstr>Important Features to Know</vt:lpstr>
      <vt:lpstr>Important Features to Know</vt:lpstr>
      <vt:lpstr>Resource Materials</vt:lpstr>
      <vt:lpstr>Classroom Diagnostic Tools</vt:lpstr>
      <vt:lpstr>Pennsylvania System of School Assessment (PSSA)</vt:lpstr>
      <vt:lpstr>Slide 24</vt:lpstr>
      <vt:lpstr>Math 2014</vt:lpstr>
      <vt:lpstr>Math 2014</vt:lpstr>
      <vt:lpstr>Math 2014</vt:lpstr>
      <vt:lpstr>Math 2014</vt:lpstr>
      <vt:lpstr>Item Specifics</vt:lpstr>
      <vt:lpstr>Item Specifics</vt:lpstr>
      <vt:lpstr>Math 2014</vt:lpstr>
      <vt:lpstr>Math 2014</vt:lpstr>
      <vt:lpstr>Math 2014</vt:lpstr>
      <vt:lpstr>Math 2014</vt:lpstr>
      <vt:lpstr>Math 2014</vt:lpstr>
      <vt:lpstr>Math 2014</vt:lpstr>
      <vt:lpstr>Math 2014</vt:lpstr>
      <vt:lpstr>Math 2014</vt:lpstr>
      <vt:lpstr>Math 2014</vt:lpstr>
      <vt:lpstr>Math 2014</vt:lpstr>
      <vt:lpstr>Math 2014</vt:lpstr>
      <vt:lpstr>Math 2014</vt:lpstr>
      <vt:lpstr>Math Test Blueprint (May vary according to the items available.)</vt:lpstr>
      <vt:lpstr>Math Performance Level Cut Scores</vt:lpstr>
      <vt:lpstr>PSSA READING ASSESSMENT 2014</vt:lpstr>
      <vt:lpstr>About the Eligible Content</vt:lpstr>
      <vt:lpstr>About the Test</vt:lpstr>
      <vt:lpstr>Grade 3</vt:lpstr>
      <vt:lpstr>Grade 3 Test Format</vt:lpstr>
      <vt:lpstr>Grades 4-8</vt:lpstr>
      <vt:lpstr>Slide 51</vt:lpstr>
      <vt:lpstr>Reading Reporting Clusters</vt:lpstr>
      <vt:lpstr>  Genre Coverage</vt:lpstr>
      <vt:lpstr>Slide 54</vt:lpstr>
      <vt:lpstr>Not the Same!</vt:lpstr>
      <vt:lpstr>Slide 56</vt:lpstr>
      <vt:lpstr>Slide 57</vt:lpstr>
      <vt:lpstr>Slide 58</vt:lpstr>
      <vt:lpstr>Slide 59</vt:lpstr>
      <vt:lpstr>Slide 60</vt:lpstr>
      <vt:lpstr>Slide 61</vt:lpstr>
      <vt:lpstr>Slide 62</vt:lpstr>
      <vt:lpstr>Slide 63</vt:lpstr>
      <vt:lpstr>Slide 64</vt:lpstr>
      <vt:lpstr>Slide 65</vt:lpstr>
      <vt:lpstr>English Language Learners (ELLs)</vt:lpstr>
      <vt:lpstr>Student’s English Language Learner (ELL) statuses:</vt:lpstr>
      <vt:lpstr>ELLs and PSSA Reading</vt:lpstr>
      <vt:lpstr>Slide 69</vt:lpstr>
      <vt:lpstr>Writing 2014</vt:lpstr>
      <vt:lpstr>2014 Writing Test Format</vt:lpstr>
      <vt:lpstr>2014 Writing Test Format</vt:lpstr>
      <vt:lpstr>How Are Responses Scored?</vt:lpstr>
      <vt:lpstr>Writing Score Points </vt:lpstr>
      <vt:lpstr>Slide 75</vt:lpstr>
      <vt:lpstr>Standalone Writing Field Test Grades 6 - 8 February 3 - 14, 2014</vt:lpstr>
      <vt:lpstr>Who Takes the Field Test?</vt:lpstr>
      <vt:lpstr>Field Test Design</vt:lpstr>
      <vt:lpstr>Field Test Writing Scoring Guidelines</vt:lpstr>
      <vt:lpstr>Sample Grade 8 Language Multiple Choice (1 pt.)</vt:lpstr>
      <vt:lpstr>Sample Grade 7 Writing Prompt (4 pts.)</vt:lpstr>
      <vt:lpstr>Sample Grade 7 Text Dependent Analysis Essay (4 pts.)</vt:lpstr>
      <vt:lpstr>How Are TDA Responses Scored?</vt:lpstr>
      <vt:lpstr>Coming in 2015</vt:lpstr>
      <vt:lpstr>Slide 85</vt:lpstr>
      <vt:lpstr>PSSA Science 2014</vt:lpstr>
      <vt:lpstr>PSSA Science 2014</vt:lpstr>
      <vt:lpstr>PSSA Science 2014</vt:lpstr>
      <vt:lpstr>PSSA Science 2014</vt:lpstr>
      <vt:lpstr>PSSA Science 2014</vt:lpstr>
      <vt:lpstr>PSSA Science 2014</vt:lpstr>
      <vt:lpstr>PSSA Science 2014</vt:lpstr>
      <vt:lpstr>PSSA Science 2014 Test Blueprint</vt:lpstr>
      <vt:lpstr>PSSA Science  Performance Level Cut Scores</vt:lpstr>
      <vt:lpstr>PSSA Science 2014</vt:lpstr>
      <vt:lpstr>PSSA Science 2014</vt:lpstr>
      <vt:lpstr>Slide 97</vt:lpstr>
      <vt:lpstr>Keystone Exams</vt:lpstr>
      <vt:lpstr>Keystone Exams</vt:lpstr>
      <vt:lpstr>Who Takes the Keystones?</vt:lpstr>
      <vt:lpstr>Keystones and Regulations</vt:lpstr>
      <vt:lpstr>Keystone Algebra I Exam</vt:lpstr>
      <vt:lpstr>Keystone Algebra I</vt:lpstr>
      <vt:lpstr>Keystone Algebra I</vt:lpstr>
      <vt:lpstr>Keystone Algebra I – What It Measures</vt:lpstr>
      <vt:lpstr>Keystone Algebra I – Test Format</vt:lpstr>
      <vt:lpstr>Keystone Algebra I – Point Distribution</vt:lpstr>
      <vt:lpstr>Keystone Algebra I – Estimated Time</vt:lpstr>
      <vt:lpstr>Keystone Literature Exam</vt:lpstr>
      <vt:lpstr>Slide 110</vt:lpstr>
      <vt:lpstr>Slide 111</vt:lpstr>
      <vt:lpstr>Slide 112</vt:lpstr>
      <vt:lpstr>Slide 113</vt:lpstr>
      <vt:lpstr>Slide 114</vt:lpstr>
      <vt:lpstr>      Keystone Biology Exam</vt:lpstr>
      <vt:lpstr>Keystone Biology Exam</vt:lpstr>
      <vt:lpstr>Keystone Biology Exam</vt:lpstr>
      <vt:lpstr>Keystone Biology Exam</vt:lpstr>
      <vt:lpstr>Keystone Biology Exam</vt:lpstr>
      <vt:lpstr>Keystone Biology Exam</vt:lpstr>
      <vt:lpstr>Keystone Biology Exam</vt:lpstr>
      <vt:lpstr>Keystone Biology Exam</vt:lpstr>
      <vt:lpstr>Accommodations</vt:lpstr>
      <vt:lpstr> Accommodations for State Assessments </vt:lpstr>
      <vt:lpstr>Pennsylvania Alternate System of Assessment (PASA)</vt:lpstr>
      <vt:lpstr>Pennsylvania Alternate System of Assessment (PASA)</vt:lpstr>
      <vt:lpstr>PASA Participation Guidelines</vt:lpstr>
      <vt:lpstr>PASA Contact Information</vt:lpstr>
      <vt:lpstr>ACCESS FOR ELLs English Language Proficiency ASSESSMENT 2014</vt:lpstr>
      <vt:lpstr>What is the ACCESS for ELLs?</vt:lpstr>
      <vt:lpstr>ACCESS for ELLs Test Window</vt:lpstr>
      <vt:lpstr>Who takes the ACCESS?</vt:lpstr>
      <vt:lpstr>ACCESS for ELLs Participants</vt:lpstr>
      <vt:lpstr>Student’s English Language Learner (ELL) status:</vt:lpstr>
      <vt:lpstr>What about ELLs with IEPs or 504 Plans?</vt:lpstr>
      <vt:lpstr>What about ELLs who qualify for the PASA?</vt:lpstr>
      <vt:lpstr>What is the Alternate ACCESS for ELLs?</vt:lpstr>
      <vt:lpstr>Who should take the  Alternate ACCESS for ELLs?</vt:lpstr>
      <vt:lpstr>Who can administer the Alternate ACCESS for ELLs?</vt:lpstr>
      <vt:lpstr>How can I learn more about the ACCESS for ELLs and Alternate ACCESS for ELLs?</vt:lpstr>
      <vt:lpstr>Who produces the  ACCESS for ELLs?</vt:lpstr>
      <vt:lpstr>Who oversees the  ACCESS for ELLs in PA?</vt:lpstr>
      <vt:lpstr>National Assessment of Educational Progress</vt:lpstr>
      <vt:lpstr>National Assessment of Educational Progress (NAEP)</vt:lpstr>
      <vt:lpstr>NAEP in Pennsylvania 2014</vt:lpstr>
      <vt:lpstr>       Note:  Results are expected to be released following resolution of the federal shutdown.        </vt:lpstr>
      <vt:lpstr>NAEP 2014-Social Studies</vt:lpstr>
      <vt:lpstr>NAEP 2014-Technology and Engineering Literacy</vt:lpstr>
      <vt:lpstr>NAEP 2014-Science Pilot</vt:lpstr>
      <vt:lpstr>Monitoring</vt:lpstr>
      <vt:lpstr>Monitoring</vt:lpstr>
      <vt:lpstr>Coming in 2015</vt:lpstr>
      <vt:lpstr>Slide 153</vt:lpstr>
      <vt:lpstr>Slide 154</vt:lpstr>
    </vt:vector>
  </TitlesOfParts>
  <Company>PA Department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Creativity Session</dc:title>
  <dc:creator>Wayne, Charles</dc:creator>
  <cp:lastModifiedBy>deniker</cp:lastModifiedBy>
  <cp:revision>217</cp:revision>
  <cp:lastPrinted>2013-10-11T15:45:39Z</cp:lastPrinted>
  <dcterms:created xsi:type="dcterms:W3CDTF">2012-09-14T11:49:22Z</dcterms:created>
  <dcterms:modified xsi:type="dcterms:W3CDTF">2014-06-27T20:31:46Z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TC010184371033</vt:lpwstr>
  </property>
</Properties>
</file>